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6" r:id="rId20"/>
    <p:sldId id="277" r:id="rId21"/>
    <p:sldId id="278" r:id="rId22"/>
    <p:sldId id="279" r:id="rId23"/>
    <p:sldId id="280" r:id="rId24"/>
    <p:sldId id="281" r:id="rId25"/>
    <p:sldId id="282" r:id="rId26"/>
    <p:sldId id="284" r:id="rId27"/>
    <p:sldId id="286" r:id="rId28"/>
    <p:sldId id="287" r:id="rId29"/>
    <p:sldId id="288" r:id="rId30"/>
    <p:sldId id="289"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Helvetica Neue"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070" autoAdjust="0"/>
  </p:normalViewPr>
  <p:slideViewPr>
    <p:cSldViewPr snapToGrid="0">
      <p:cViewPr varScale="1">
        <p:scale>
          <a:sx n="81" d="100"/>
          <a:sy n="81" d="100"/>
        </p:scale>
        <p:origin x="17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d.no/gjennomforing-av-od/od-dagen/skape-egne-arbeidsplasse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od.no/gjennomforing-av-od/od-dagen/lag-od-arrangemen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d.no/gjennomforing-av-od/od-dagen/ledige-jobb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98109869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98109869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087899831601916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087899831601916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o-NO" sz="1115" b="1">
                <a:solidFill>
                  <a:schemeClr val="dk1"/>
                </a:solidFill>
              </a:rPr>
              <a:t>Loppemarked</a:t>
            </a:r>
            <a:r>
              <a:rPr lang="no-NO" sz="1115">
                <a:solidFill>
                  <a:schemeClr val="dk1"/>
                </a:solidFill>
              </a:rPr>
              <a:t>: Skal klassen eller skolen arrangere loppemarked på OD-dagen? Opprett arrangementet på spleis.no, og ta betalt for det dere selger med Vipps og kort. Her er det også lurt å lage plakater med QR-kode direkte til spleisen- eller til betalingssiden på spleisen, så folk kan scanne den for å betale!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3ac826b9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3ac826b9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b="1">
                <a:solidFill>
                  <a:schemeClr val="dk1"/>
                </a:solidFill>
              </a:rPr>
              <a:t>Arrangere et digitalt loddsalg: </a:t>
            </a:r>
            <a:r>
              <a:rPr lang="no-NO">
                <a:solidFill>
                  <a:schemeClr val="dk1"/>
                </a:solidFill>
              </a:rPr>
              <a:t>Hvert lodd koster 50kr og loddet kan skrapes med en gang det er betalt. For å tjene inn dagsverksummen på hhv 300,- eller 400,- må en elev på USK selge minimum 6 lodd, mens en elev på VGS må minimum selge 8 lodd. OD sentralt sørger for loddtrekning, beskjed til vinnere, og sender ut premier (av lav verdi- symbolsk premie. etter endt OD-dag).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c1698ad03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c1698ad03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dirty="0"/>
              <a:t>Det ligger masse forslag til ulike jobber eller arrangmenet ute på spleis.no/od, sjekk ut hva andre skoler gjør og bli inspirert! Man kan også se våre tips på disse sidene: </a:t>
            </a:r>
            <a:r>
              <a:rPr lang="no-NO" u="sng" dirty="0">
                <a:solidFill>
                  <a:schemeClr val="hlink"/>
                </a:solidFill>
                <a:hlinkClick r:id="rId3"/>
              </a:rPr>
              <a:t>https://www.od.no/gjennomforing-av-od/od-dagen/skape-egne-arbeidsplasser</a:t>
            </a:r>
            <a:r>
              <a:rPr lang="no-NO" dirty="0"/>
              <a:t> og </a:t>
            </a:r>
            <a:r>
              <a:rPr lang="no-NO" u="sng" dirty="0">
                <a:solidFill>
                  <a:schemeClr val="hlink"/>
                </a:solidFill>
                <a:hlinkClick r:id="rId4"/>
              </a:rPr>
              <a:t>https://www.od.no/gjennomforing-av-od/od-dagen/lag-od-arrangement</a:t>
            </a:r>
            <a:r>
              <a:rPr lang="no-NO"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ec1698ad03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ec1698ad03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no-NO">
                <a:solidFill>
                  <a:schemeClr val="dk1"/>
                </a:solidFill>
              </a:rPr>
              <a:t>Spleis gir utrolig mange muligheter. For det første: man kan jobbe med hva som helst, fra nesten hvor som helst, det er kun kreativiteten som setter grenser. For det andre: spleis har noen kule funksjoner som er verdt å vite om:</a:t>
            </a:r>
            <a:endParaRPr dirty="0">
              <a:solidFill>
                <a:schemeClr val="dk1"/>
              </a:solidFill>
            </a:endParaRPr>
          </a:p>
          <a:p>
            <a:pPr marL="0" lvl="0" indent="0" algn="l" rtl="0">
              <a:lnSpc>
                <a:spcPct val="90000"/>
              </a:lnSpc>
              <a:spcBef>
                <a:spcPts val="1000"/>
              </a:spcBef>
              <a:spcAft>
                <a:spcPts val="0"/>
              </a:spcAft>
              <a:buNone/>
            </a:pPr>
            <a:r>
              <a:rPr lang="no-NO" b="1">
                <a:solidFill>
                  <a:schemeClr val="dk1"/>
                </a:solidFill>
              </a:rPr>
              <a:t>Del spleisen: </a:t>
            </a:r>
            <a:r>
              <a:rPr lang="no-NO">
                <a:solidFill>
                  <a:schemeClr val="dk1"/>
                </a:solidFill>
              </a:rPr>
              <a:t>Kan gjøres via spleisen man oppretter (nederst til høyre). Jo flere som vet om spleisen, jo flere har mulighet til å bidra!</a:t>
            </a:r>
            <a:endParaRPr b="1" dirty="0">
              <a:solidFill>
                <a:schemeClr val="dk1"/>
              </a:solidFill>
            </a:endParaRPr>
          </a:p>
          <a:p>
            <a:pPr marL="0" lvl="0" indent="0" algn="l" rtl="0">
              <a:lnSpc>
                <a:spcPct val="90000"/>
              </a:lnSpc>
              <a:spcBef>
                <a:spcPts val="1000"/>
              </a:spcBef>
              <a:spcAft>
                <a:spcPts val="0"/>
              </a:spcAft>
              <a:buNone/>
            </a:pPr>
            <a:r>
              <a:rPr lang="no-NO" b="1">
                <a:solidFill>
                  <a:schemeClr val="dk1"/>
                </a:solidFill>
              </a:rPr>
              <a:t>Lag QR-koder:</a:t>
            </a:r>
            <a:r>
              <a:rPr lang="no-NO">
                <a:solidFill>
                  <a:schemeClr val="dk1"/>
                </a:solidFill>
              </a:rPr>
              <a:t> Inne på spleis-siden, finnes flere knapper nederst i høyre hjørne. Her kan man “laste ned plakat”, der får man  opp en URL til spleisen, og en QR-kode. Dette kan man bruke om man skal lage plakat til en stand el.  Om man går inn på “støtt spleisen”, og kopierer URL-en i en QR-url generator (masse gratis på google), kan man også lage en QR-kode direkte til betalingssiden for spleisen! Dette er nyttig om man står på gata og synger, selger boller eller liknende. Det blir nesten akkurat som å ha et eget Vippsnr! </a:t>
            </a:r>
            <a:endParaRPr dirty="0">
              <a:solidFill>
                <a:schemeClr val="dk1"/>
              </a:solidFill>
            </a:endParaRPr>
          </a:p>
          <a:p>
            <a:pPr marL="0" lvl="0" indent="0" algn="l" rtl="0">
              <a:lnSpc>
                <a:spcPct val="90000"/>
              </a:lnSpc>
              <a:spcBef>
                <a:spcPts val="1000"/>
              </a:spcBef>
              <a:spcAft>
                <a:spcPts val="0"/>
              </a:spcAft>
              <a:buNone/>
            </a:pPr>
            <a:r>
              <a:rPr lang="no-NO" b="1">
                <a:solidFill>
                  <a:schemeClr val="dk1"/>
                </a:solidFill>
              </a:rPr>
              <a:t>Legg inn antall varer til fast pris</a:t>
            </a:r>
            <a:r>
              <a:rPr lang="no-NO">
                <a:solidFill>
                  <a:schemeClr val="dk1"/>
                </a:solidFill>
              </a:rPr>
              <a:t>- nyttig om man f.eks selger boller, armbånd eller billetter til et arrangement med fast minimumspris og kun har et visst antall tilgjengelig. Her må kjøper betale minstepris- men kan betale mer! </a:t>
            </a:r>
            <a:endParaRPr dirty="0">
              <a:solidFill>
                <a:schemeClr val="dk1"/>
              </a:solidFill>
            </a:endParaRPr>
          </a:p>
          <a:p>
            <a:pPr marL="0" lvl="0" indent="0" algn="l" rtl="0">
              <a:lnSpc>
                <a:spcPct val="90000"/>
              </a:lnSpc>
              <a:spcBef>
                <a:spcPts val="1000"/>
              </a:spcBef>
              <a:spcAft>
                <a:spcPts val="0"/>
              </a:spcAft>
              <a:buNone/>
            </a:pPr>
            <a:r>
              <a:rPr lang="no-NO" b="1">
                <a:solidFill>
                  <a:schemeClr val="dk1"/>
                </a:solidFill>
              </a:rPr>
              <a:t>Oppdater bidragsytere: </a:t>
            </a:r>
            <a:r>
              <a:rPr lang="no-NO">
                <a:solidFill>
                  <a:schemeClr val="dk1"/>
                </a:solidFill>
              </a:rPr>
              <a:t>vises under “aktivitet” på din spleis- her kan man legge inn bilder og film. Man kan også kommunisere med bidragsytere ved å sende dem melding! </a:t>
            </a:r>
            <a:endParaRPr dirty="0">
              <a:solidFill>
                <a:schemeClr val="dk1"/>
              </a:solidFill>
            </a:endParaRPr>
          </a:p>
          <a:p>
            <a:pPr marL="0" lvl="0" indent="0" algn="l" rtl="0">
              <a:lnSpc>
                <a:spcPct val="90000"/>
              </a:lnSpc>
              <a:spcBef>
                <a:spcPts val="1000"/>
              </a:spcBef>
              <a:spcAft>
                <a:spcPts val="0"/>
              </a:spcAft>
              <a:buNone/>
            </a:pPr>
            <a:r>
              <a:rPr lang="no-NO">
                <a:solidFill>
                  <a:schemeClr val="dk1"/>
                </a:solidFill>
              </a:rPr>
              <a:t>PS- de som bidrar med  5000,- eller mer til en spleis vil promoteres på siden din. Dette er kanskje kult for en bedrift å vite?</a:t>
            </a:r>
            <a:endParaRPr dirty="0">
              <a:solidFill>
                <a:schemeClr val="dk1"/>
              </a:solidFill>
            </a:endParaRPr>
          </a:p>
          <a:p>
            <a:pPr marL="0" lvl="0" indent="0" algn="l" rtl="0">
              <a:lnSpc>
                <a:spcPct val="90000"/>
              </a:lnSpc>
              <a:spcBef>
                <a:spcPts val="1000"/>
              </a:spcBef>
              <a:spcAft>
                <a:spcPts val="0"/>
              </a:spcAft>
              <a:buNone/>
            </a:pPr>
            <a:endParaRPr dirty="0">
              <a:solidFill>
                <a:schemeClr val="dk1"/>
              </a:solidFill>
            </a:endParaRPr>
          </a:p>
          <a:p>
            <a:pPr marL="0" lvl="0" indent="0" algn="l" rtl="0">
              <a:lnSpc>
                <a:spcPct val="90000"/>
              </a:lnSpc>
              <a:spcBef>
                <a:spcPts val="1000"/>
              </a:spcBef>
              <a:spcAft>
                <a:spcPts val="0"/>
              </a:spcAft>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ec1698ad03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ec1698ad03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dirty="0"/>
              <a:t>Spleis gjør det mulig å bidra med mer penger til prosjektet enn ved mer tradisjonelle jobber der arbeidsgiver betaler enten 300,- eller 400,- for hver elev. Dette fordi:</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AutoNum type="arabicPeriod"/>
            </a:pPr>
            <a:r>
              <a:rPr lang="no-NO" dirty="0"/>
              <a:t>Med spleis får alle elevene mulighet til å jobbe på OD-dagen (det er jobber nok til alle!!)</a:t>
            </a:r>
            <a:endParaRPr dirty="0"/>
          </a:p>
          <a:p>
            <a:pPr marL="457200" lvl="0" indent="-298450" algn="l" rtl="0">
              <a:spcBef>
                <a:spcPts val="0"/>
              </a:spcBef>
              <a:spcAft>
                <a:spcPts val="0"/>
              </a:spcAft>
              <a:buSzPts val="1100"/>
              <a:buAutoNum type="arabicPeriod"/>
            </a:pPr>
            <a:r>
              <a:rPr lang="no-NO" dirty="0"/>
              <a:t>Man gjennom spleis har mulighet til å få støtte fra mange gjennom å dele prosjektet på Sosiale medier. </a:t>
            </a:r>
            <a:endParaRPr dirty="0"/>
          </a:p>
          <a:p>
            <a:pPr marL="457200" lvl="0" indent="-298450" algn="l" rtl="0">
              <a:spcBef>
                <a:spcPts val="0"/>
              </a:spcBef>
              <a:spcAft>
                <a:spcPts val="0"/>
              </a:spcAft>
              <a:buSzPts val="1100"/>
              <a:buAutoNum type="arabicPeriod"/>
            </a:pPr>
            <a:r>
              <a:rPr lang="no-NO" dirty="0"/>
              <a:t>Det er også enkelt for bidragsytere å betale med Vipps/kort eller faktura.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lang="nb-NO"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b-NO" noProof="0" dirty="0" smtClean="0">
                <a:sym typeface="Arial"/>
              </a:rPr>
              <a:t>Et godt eksempel fra OD 2020 er Regine fra Fagerborg skole i Oslo og hennes salg at hjemmelagde smykker. Regine har som hobby å perle kjeder, armbånd og ringer og fant ut at dette var gøy å lage og selge på OD-dagen. Regine jobbet inn i underkant av 2 500k på OD-dagen! Hvis alle elever får jobbet med sine interesser og hobbyer på OD-dagen- tenk hvor mye mer penger vi kan jobbe inn til ungdom i Sør Afrika!</a:t>
            </a:r>
          </a:p>
          <a:p>
            <a:pPr marL="0" lvl="0" indent="0" algn="l" rtl="0">
              <a:spcBef>
                <a:spcPts val="0"/>
              </a:spcBef>
              <a:spcAft>
                <a:spcPts val="0"/>
              </a:spcAft>
              <a:buNone/>
            </a:pPr>
            <a:endParaRPr dirty="0">
              <a:highlight>
                <a:schemeClr val="lt1"/>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f14006f78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f14006f7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NO" dirty="0"/>
              <a:t>Jobb på OD-dagen kan også bidra til samhold og krativitet. I fjor opprettet f.eks Fagerborg skole klassevise innsamlinger på bidra.no (2020-plattformen). Elevene sang/spilte musikk ryddet, plukket søppel, pantet flasker osv, og opplevde at OD-dagen bidro til samhold, eierskap, inkludering på tvers av trinn. (Dette kan gjøres i stedet for, eller i tillegg til mer ordinære jobber på OD-dagen. Tilpass gjerne dette til hva deres skole ønsker å gjøre!)</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af03ce945_4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9af03ce945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NO">
                <a:solidFill>
                  <a:schemeClr val="dk1"/>
                </a:solidFill>
              </a:rPr>
              <a:t>Nå skal vi opprette innsamlinger på spleis.no/od sammen! Har du tenkt ut noe kult du vil gjøre på OD-dagen?</a:t>
            </a:r>
            <a:endParaRPr dirty="0">
              <a:solidFill>
                <a:schemeClr val="dk1"/>
              </a:solidFill>
            </a:endParaRPr>
          </a:p>
          <a:p>
            <a:pPr marL="0" lvl="0" indent="0" algn="l" rtl="0">
              <a:spcBef>
                <a:spcPts val="0"/>
              </a:spcBef>
              <a:spcAft>
                <a:spcPts val="0"/>
              </a:spcAft>
              <a:buClr>
                <a:schemeClr val="dk1"/>
              </a:buClr>
              <a:buSzPts val="1100"/>
              <a:buFont typeface="Arial"/>
              <a:buNone/>
            </a:pPr>
            <a:r>
              <a:rPr lang="no-NO">
                <a:solidFill>
                  <a:schemeClr val="dk1"/>
                </a:solidFill>
              </a:rPr>
              <a:t>Hvert trinn har hver sitt lysbilde, så følge med videre!</a:t>
            </a: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7e33b9d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97e33b9d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a:t>Først kommer du til denne siden hvor du skal velge å starte en lotterispleis eller skape din egen arbeidsplass. Stegene videre i de neste lysbildene er de samme uansett hvilken av disse du velger. Men starter du en lotterispleis er det kun digitale lodd du kan selge og som folk kan kjøpe.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7e33b9d3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97e33b9d3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1000"/>
              </a:spcBef>
              <a:spcAft>
                <a:spcPts val="0"/>
              </a:spcAft>
              <a:buClr>
                <a:schemeClr val="dk1"/>
              </a:buClr>
              <a:buSzPts val="1100"/>
              <a:buFont typeface="Arial"/>
              <a:buNone/>
              <a:tabLst/>
              <a:defRPr/>
            </a:pPr>
            <a:r>
              <a:rPr lang="no-NO" dirty="0"/>
              <a:t>Logge deg inn, enten gjennom facebook, google eller e-post. </a:t>
            </a:r>
            <a:r>
              <a:rPr lang="nb-NO" dirty="0" smtClean="0"/>
              <a:t>Deretter må du velge hvilken skole du går på før du trykker neste</a:t>
            </a:r>
          </a:p>
          <a:p>
            <a:pPr marL="0" lvl="0" indent="0" algn="l" rtl="0">
              <a:lnSpc>
                <a:spcPct val="90000"/>
              </a:lnSpc>
              <a:spcBef>
                <a:spcPts val="1000"/>
              </a:spcBef>
              <a:spcAft>
                <a:spcPts val="0"/>
              </a:spcAft>
              <a:buClr>
                <a:schemeClr val="dk1"/>
              </a:buClr>
              <a:buSzPts val="1100"/>
              <a:buFont typeface="Arial"/>
              <a:buNone/>
            </a:pPr>
            <a:endParaRPr lang="nb-NO" dirty="0" smtClean="0"/>
          </a:p>
          <a:p>
            <a:pPr marL="0" lvl="0" indent="0" algn="l" rtl="0">
              <a:lnSpc>
                <a:spcPct val="90000"/>
              </a:lnSpc>
              <a:spcBef>
                <a:spcPts val="1000"/>
              </a:spcBef>
              <a:spcAft>
                <a:spcPts val="0"/>
              </a:spcAft>
              <a:buClr>
                <a:schemeClr val="dk1"/>
              </a:buClr>
              <a:buSzPts val="1100"/>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e55aa041b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e55aa041b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dirty="0"/>
              <a:t>Så må du velge hvem du skal jobbe med. Om du skal jobbe alene trykker du som deg selv, skal du jobbe med en gruppe f.eks arrangere en konsert, strandrydding etc trykker du som en gruppe.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0798acc3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f0798acc3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NO">
                <a:solidFill>
                  <a:schemeClr val="dk1"/>
                </a:solidFill>
              </a:rPr>
              <a:t>På OD-dagen kan de som ønsker jobbe en dag i solidaritet med ungdom i Sør- Afrika! Det finnes mange måter å jobbe på, her kommer noen tips til hvordan du går frem!</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5535fe1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e5535fe1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dirty="0"/>
              <a:t>Deretter må du/dere gi spleisen et navn. F.eks navnet på deg eller gruppa og hva dere skal gjøre/jobbe.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e5535fe19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e5535fe19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a:t>Så må du bestemme et beløp du skal ha som mål å jobbe inn under OD-dagen. Veiledende minstebelø</a:t>
            </a:r>
            <a:r>
              <a:rPr lang="no-NO">
                <a:highlight>
                  <a:schemeClr val="lt1"/>
                </a:highlight>
              </a:rPr>
              <a:t>p per elev på USK er 300,- og VGS 400,-. Selv om du setter mål til disse summene, kan du få inn mer penger! </a:t>
            </a:r>
            <a:endParaRPr dirty="0">
              <a:highlight>
                <a:schemeClr val="lt1"/>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e5535fe19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e5535fe19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a:t>Så må du fortelle litt om hvorfor folk skal støtte spleisen din. Denne teksten ovenfor ligger som et eksempel i spleis, ønsker du ikke en personlig tekst trykker du bare videre.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e5535fe19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e5535fe19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a:t>Så kan du legge til et bilde som blir “forsidebilde” på spleisen. Her ligger det også 2 bannere fra OD du kan velge mellom, men spleis.no/od blir kulere om det er mange ulike bilder!</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e5535fe19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e5535fe19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a:t>Hvis du skal gjøre eller selge noe for en bestemt sum legger du det inn her. </a:t>
            </a:r>
            <a:endParaRPr dirty="0"/>
          </a:p>
          <a:p>
            <a:pPr marL="0" lvl="0" indent="0" algn="l" rtl="0">
              <a:spcBef>
                <a:spcPts val="0"/>
              </a:spcBef>
              <a:spcAft>
                <a:spcPts val="0"/>
              </a:spcAft>
              <a:buNone/>
            </a:pPr>
            <a:r>
              <a:rPr lang="no-NO"/>
              <a:t>Skal du selge 40 boller legger du inn at du har 40 boller og tar feks 20kr for hver bolle, så kan folk kjøpe til det blir tomt. NB- selv om prisen for en bolle er 20 kr kan folk som vil betale mer (men ikke mindre!)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e5535fe19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e5535fe19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o-NO" dirty="0"/>
              <a:t>Nå kan du se over spleisen som en helhet og gjøre de siste </a:t>
            </a:r>
            <a:r>
              <a:rPr lang="no-NO" dirty="0" smtClean="0"/>
              <a:t>endringene</a:t>
            </a:r>
            <a:r>
              <a:rPr lang="nb-NO" dirty="0" smtClean="0"/>
              <a:t>,</a:t>
            </a:r>
            <a:r>
              <a:rPr lang="nb-NO" baseline="0" dirty="0" smtClean="0"/>
              <a:t> s</a:t>
            </a:r>
            <a:r>
              <a:rPr lang="nb-NO" dirty="0" smtClean="0"/>
              <a:t>å trykker du bare på den store grønne knappen “start spleisen” så er den offentlig. </a:t>
            </a:r>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5535fe19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5535fe19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dirty="0">
                <a:highlight>
                  <a:schemeClr val="lt1"/>
                </a:highlight>
              </a:rPr>
              <a:t>For å få folk til å betale inn til spleisen din og for å få oppmerksomhet rundt den er det viktig å dele den overalt, trykk på “gå til kontrollpanel” også velg en eller flere av </a:t>
            </a:r>
            <a:r>
              <a:rPr lang="no-NO" dirty="0" smtClean="0">
                <a:highlight>
                  <a:schemeClr val="lt1"/>
                </a:highlight>
              </a:rPr>
              <a:t>delingsalternativene</a:t>
            </a:r>
            <a:endParaRPr lang="nb-NO" dirty="0" smtClean="0">
              <a:highlight>
                <a:schemeClr val="lt1"/>
              </a:highlight>
            </a:endParaRPr>
          </a:p>
          <a:p>
            <a:pPr marL="0" lvl="0" indent="0" algn="l" rtl="0">
              <a:spcBef>
                <a:spcPts val="0"/>
              </a:spcBef>
              <a:spcAft>
                <a:spcPts val="0"/>
              </a:spcAft>
              <a:buNone/>
            </a:pPr>
            <a:endParaRPr lang="nb-NO" dirty="0" smtClean="0">
              <a:highlight>
                <a:schemeClr val="lt1"/>
              </a:highligh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b-NO" dirty="0" smtClean="0"/>
              <a:t>Du kan dele på </a:t>
            </a:r>
            <a:r>
              <a:rPr lang="nb-NO" dirty="0" err="1" smtClean="0"/>
              <a:t>instagram</a:t>
            </a:r>
            <a:r>
              <a:rPr lang="nb-NO" dirty="0" smtClean="0"/>
              <a:t>, </a:t>
            </a:r>
            <a:r>
              <a:rPr lang="nb-NO" dirty="0" err="1" smtClean="0"/>
              <a:t>facebook</a:t>
            </a:r>
            <a:r>
              <a:rPr lang="nb-NO" dirty="0" smtClean="0"/>
              <a:t>, </a:t>
            </a:r>
            <a:r>
              <a:rPr lang="nb-NO" dirty="0" err="1" smtClean="0"/>
              <a:t>streame</a:t>
            </a:r>
            <a:r>
              <a:rPr lang="nb-NO" dirty="0" smtClean="0"/>
              <a:t>, sende til grupper, støttespillere og fellesskap eller lage en link du kan dele. Og en lur ting som nevnt tidligere er å opprette en plakat som du henger ved spleisen din, denne har også en QR-kode. </a:t>
            </a:r>
          </a:p>
          <a:p>
            <a:pPr marL="0" lvl="0" indent="0" algn="l" rtl="0">
              <a:spcBef>
                <a:spcPts val="0"/>
              </a:spcBef>
              <a:spcAft>
                <a:spcPts val="0"/>
              </a:spcAft>
              <a:buNone/>
            </a:pPr>
            <a:endParaRPr dirty="0">
              <a:highlight>
                <a:schemeClr val="lt1"/>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5535fe19a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e5535fe19a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no-NO" dirty="0">
                <a:solidFill>
                  <a:schemeClr val="dk1"/>
                </a:solidFill>
              </a:rPr>
              <a:t>Det er veldig enkelt å betale til dagsverket ditt, og de som betaler kan bruke kort, Vipps eller få tilsendt faktura. Til høyre på spleis-siden er det en stor grønn boks der det står “støtt spleisen”. Denne klikker man på, skriver inn beløpet man vil betale og velger betalingsmåte.</a:t>
            </a:r>
            <a:endParaRPr dirty="0">
              <a:solidFill>
                <a:schemeClr val="dk1"/>
              </a:solidFill>
            </a:endParaRPr>
          </a:p>
          <a:p>
            <a:pPr marL="0" lvl="0" indent="0" algn="l" rtl="0">
              <a:lnSpc>
                <a:spcPct val="115000"/>
              </a:lnSpc>
              <a:spcBef>
                <a:spcPts val="10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no-NO" dirty="0"/>
              <a:t>Om du skal ta imot betalinger på gata, loppemarket eller noe sånt der du møter folk, er det superlurt å lage QR-koder.</a:t>
            </a:r>
            <a:r>
              <a:rPr lang="no-NO" b="1" dirty="0"/>
              <a:t> Som jeg nenvte i stad kan du laste ned QR-koder til spleis-innsamlingen din inne på din spleis. Du kan også  lage en QR-kode direke til betalingsboksen/siden (den du får opp når du trykker på “støtt spleisen”. Dette blir nesten som å ha et eget Vippsnr!! Kopierer URL-en fra “støtt-spleisen” siden din inn i en QR-url generator (masse gratis på google).</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no-NO" dirty="0"/>
              <a:t>Alle betalinger til Spleis-prosjektene går direkte til OD, og man har hele tiden oversikt over hvor mye man har jobbet inn på hvert prosjekt og sammen som skole.</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981098693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981098693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o-NO">
                <a:solidFill>
                  <a:schemeClr val="dk1"/>
                </a:solidFill>
              </a:rPr>
              <a:t>Til slutt litt praktisk info om jobb og OD-dagen: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Char char="-"/>
            </a:pPr>
            <a:r>
              <a:rPr lang="no-NO">
                <a:solidFill>
                  <a:schemeClr val="dk1"/>
                </a:solidFill>
              </a:rPr>
              <a:t>Elevene krysser av på listene vi deler ut </a:t>
            </a:r>
            <a:r>
              <a:rPr lang="no-NO">
                <a:solidFill>
                  <a:srgbClr val="FF0000"/>
                </a:solidFill>
              </a:rPr>
              <a:t>(evt. henger opp i kantina el.) </a:t>
            </a:r>
            <a:r>
              <a:rPr lang="no-NO">
                <a:solidFill>
                  <a:schemeClr val="dk1"/>
                </a:solidFill>
              </a:rPr>
              <a:t>om de ønsker å jobbe på OD-dagen eller ikke, og om de trenger hjelp til å skaffe jobb. (listene ligger under “ressurser til arrangering” på od.no).</a:t>
            </a:r>
            <a:endParaRPr dirty="0">
              <a:solidFill>
                <a:schemeClr val="dk1"/>
              </a:solidFill>
            </a:endParaRPr>
          </a:p>
          <a:p>
            <a:pPr marL="457200" lvl="0" indent="-298450" algn="l" rtl="0">
              <a:spcBef>
                <a:spcPts val="0"/>
              </a:spcBef>
              <a:spcAft>
                <a:spcPts val="0"/>
              </a:spcAft>
              <a:buClr>
                <a:schemeClr val="dk1"/>
              </a:buClr>
              <a:buSzPts val="1100"/>
              <a:buChar char="-"/>
            </a:pPr>
            <a:r>
              <a:rPr lang="no-NO">
                <a:solidFill>
                  <a:schemeClr val="dk1"/>
                </a:solidFill>
              </a:rPr>
              <a:t>Elevene som jobber på OD-dagen er forsikra gjennom skolen.</a:t>
            </a:r>
            <a:endParaRPr dirty="0">
              <a:solidFill>
                <a:schemeClr val="dk1"/>
              </a:solidFill>
            </a:endParaRPr>
          </a:p>
          <a:p>
            <a:pPr marL="457200" lvl="0" indent="-298450" algn="l" rtl="0">
              <a:spcBef>
                <a:spcPts val="0"/>
              </a:spcBef>
              <a:spcAft>
                <a:spcPts val="0"/>
              </a:spcAft>
              <a:buClr>
                <a:schemeClr val="dk1"/>
              </a:buClr>
              <a:buSzPts val="1100"/>
              <a:buChar char="-"/>
            </a:pPr>
            <a:r>
              <a:rPr lang="no-NO">
                <a:solidFill>
                  <a:schemeClr val="dk1"/>
                </a:solidFill>
              </a:rPr>
              <a:t>Elevene som ikke jobber må møte på skolen for eget opplegg for å ikke få fravær</a:t>
            </a:r>
            <a:endParaRPr dirty="0">
              <a:solidFill>
                <a:schemeClr val="dk1"/>
              </a:solidFill>
            </a:endParaRPr>
          </a:p>
          <a:p>
            <a:pPr marL="457200" lvl="0" indent="-298450" algn="l" rtl="0">
              <a:spcBef>
                <a:spcPts val="0"/>
              </a:spcBef>
              <a:spcAft>
                <a:spcPts val="0"/>
              </a:spcAft>
              <a:buClr>
                <a:srgbClr val="FF0000"/>
              </a:buClr>
              <a:buSzPts val="1100"/>
              <a:buChar char="-"/>
            </a:pPr>
            <a:r>
              <a:rPr lang="no-NO">
                <a:solidFill>
                  <a:srgbClr val="FF0000"/>
                </a:solidFill>
                <a:highlight>
                  <a:schemeClr val="lt1"/>
                </a:highlight>
              </a:rPr>
              <a:t>Arbeidskort deles ut i forkant av OD-dagen. Arbeidskortet fylles ut hos arbeidsgiver eller når dere har opprettet Spleis-prosjekt, og leveres  inn til SK/lærer etter OD-dagen (bare om dere bruker arbeidskort).</a:t>
            </a:r>
            <a:endParaRPr dirty="0">
              <a:solidFill>
                <a:srgbClr val="FF0000"/>
              </a:solidFill>
              <a:highlight>
                <a:schemeClr val="lt1"/>
              </a:highlight>
            </a:endParaRPr>
          </a:p>
          <a:p>
            <a:pPr marL="457200" lvl="0" indent="-298450" algn="l" rtl="0">
              <a:spcBef>
                <a:spcPts val="0"/>
              </a:spcBef>
              <a:spcAft>
                <a:spcPts val="0"/>
              </a:spcAft>
              <a:buClr>
                <a:schemeClr val="dk1"/>
              </a:buClr>
              <a:buSzPts val="1100"/>
              <a:buChar char="-"/>
            </a:pPr>
            <a:r>
              <a:rPr lang="no-NO">
                <a:solidFill>
                  <a:schemeClr val="dk1"/>
                </a:solidFill>
              </a:rPr>
              <a:t>OD tilbyr to digitale betalingsløsninger, betale.od.no (for jobber gjennom od.no eller “ordinære” jobber med arbeidsgiver) eller Spleis (for de som lager en spleis). Arbeidsgiver/bidragsyter kan betale med kort,Vipps eller faktura på begge løsningene. </a:t>
            </a:r>
            <a:endParaRPr dirty="0">
              <a:solidFill>
                <a:schemeClr val="dk1"/>
              </a:solidFill>
            </a:endParaRPr>
          </a:p>
          <a:p>
            <a:pPr marL="0" lvl="0" indent="0" algn="l" rtl="0">
              <a:lnSpc>
                <a:spcPct val="90000"/>
              </a:lnSpc>
              <a:spcBef>
                <a:spcPts val="100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f0231258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f0231258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a8e48c04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no-NO" dirty="0"/>
              <a:t>De som skal jobbe på OD-dagen har mange muligheter til å skaffe jobb:</a:t>
            </a:r>
            <a:endParaRPr dirty="0"/>
          </a:p>
          <a:p>
            <a:pPr marL="0" lvl="0" indent="0" algn="l" rtl="0">
              <a:spcBef>
                <a:spcPts val="0"/>
              </a:spcBef>
              <a:spcAft>
                <a:spcPts val="0"/>
              </a:spcAft>
              <a:buClr>
                <a:schemeClr val="dk1"/>
              </a:buClr>
              <a:buSzPts val="1100"/>
              <a:buFont typeface="Arial"/>
              <a:buNone/>
            </a:pPr>
            <a:endParaRPr dirty="0"/>
          </a:p>
          <a:p>
            <a:pPr marL="457200" lvl="0" indent="-298450" algn="l" rtl="0">
              <a:spcBef>
                <a:spcPts val="0"/>
              </a:spcBef>
              <a:spcAft>
                <a:spcPts val="0"/>
              </a:spcAft>
              <a:buClr>
                <a:schemeClr val="dk1"/>
              </a:buClr>
              <a:buSzPts val="1100"/>
              <a:buChar char="●"/>
            </a:pPr>
            <a:r>
              <a:rPr lang="no-NO" dirty="0"/>
              <a:t>Ledige jobber finnes på </a:t>
            </a:r>
            <a:r>
              <a:rPr lang="no-NO" dirty="0">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od.no/jobbe</a:t>
            </a:r>
            <a:r>
              <a:rPr lang="no-NO" dirty="0"/>
              <a:t>r, det legges ut jobber over hele Norge fortløpende.</a:t>
            </a:r>
            <a:endParaRPr dirty="0"/>
          </a:p>
          <a:p>
            <a:pPr marL="457200" lvl="0" indent="-298450" algn="l" rtl="0">
              <a:spcBef>
                <a:spcPts val="0"/>
              </a:spcBef>
              <a:spcAft>
                <a:spcPts val="0"/>
              </a:spcAft>
              <a:buClr>
                <a:schemeClr val="dk1"/>
              </a:buClr>
              <a:buSzPts val="1100"/>
              <a:buChar char="●"/>
            </a:pPr>
            <a:r>
              <a:rPr lang="no-NO" dirty="0"/>
              <a:t>Finn jobb selv! Man kan jobbe på jobben man har fra før, eller spørre en butikk/barnehage/café el. i nærheten. Det er lurt å benytte OD-dagen til å prøve ut en jobb du er nysgjerrig på, eller bli kjent med et sted man har lyst til å jobbe videre. Mange får seg deltitdsjobb etter å ha jobbet på OD-dagen.</a:t>
            </a:r>
            <a:endParaRPr dirty="0"/>
          </a:p>
          <a:p>
            <a:pPr marL="457200" lvl="0" indent="-298450" algn="l" rtl="0">
              <a:spcBef>
                <a:spcPts val="0"/>
              </a:spcBef>
              <a:spcAft>
                <a:spcPts val="0"/>
              </a:spcAft>
              <a:buClr>
                <a:schemeClr val="dk1"/>
              </a:buClr>
              <a:buSzPts val="1100"/>
              <a:buChar char="●"/>
            </a:pPr>
            <a:r>
              <a:rPr lang="no-NO" dirty="0"/>
              <a:t>Kontakt bedrifter/personer i nærområdet og spør om de har flere jobber til elevene på skolen, eller om de vil sponse dagsverk. Større bedrifter har kanskje god økonomi men har ikke noe elevene kan jobbe med hos dem. Da kan de støtte elever med penger (f.eks 10 dagsverk (3-4000 kr), mens elevene jobber med noe annet som f.eks strandrydding, søppleplukking eller liknende på OD-dagen. Det ligger mal til skriv til potensielle arbeidsgivere på od.no “ressurser til arrangeringen”.</a:t>
            </a:r>
            <a:endParaRPr dirty="0"/>
          </a:p>
          <a:p>
            <a:pPr marL="457200" lvl="0" indent="-298450" algn="l" rtl="0">
              <a:spcBef>
                <a:spcPts val="0"/>
              </a:spcBef>
              <a:spcAft>
                <a:spcPts val="0"/>
              </a:spcAft>
              <a:buClr>
                <a:schemeClr val="dk1"/>
              </a:buClr>
              <a:buSzPts val="1100"/>
              <a:buChar char="●"/>
            </a:pPr>
            <a:r>
              <a:rPr lang="no-NO" dirty="0"/>
              <a:t>Dere kan alene, sammen i grupper, klassevis eller hele skolen samlet lage jobber på spleis! Dette kommer jeg tilbake til snart.</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p:txBody>
      </p:sp>
      <p:sp>
        <p:nvSpPr>
          <p:cNvPr id="142" name="Google Shape;142;gea8e48c04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9af03ce94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9af03ce94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nb-NO" sz="1100" b="0" i="0" u="none" strike="noStrike" dirty="0" smtClean="0">
                <a:solidFill>
                  <a:srgbClr val="000000"/>
                </a:solidFill>
                <a:effectLst/>
                <a:latin typeface="Arial" panose="020B0604020202020204" pitchFamily="34" charset="0"/>
              </a:rPr>
              <a:t>Noen som har noen spørsmål? Kontakt meg!  Rikke Lien i Hovedkomiteen har også hovedansvaret for jobb i OD sentralt, hun kan kontaktes på rikke.lien@od.no</a:t>
            </a:r>
            <a:endParaRPr lang="nb-NO" b="0" dirty="0" smtClean="0">
              <a:effectLs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0798acc3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o-NO" dirty="0">
                <a:solidFill>
                  <a:schemeClr val="dk1"/>
                </a:solidFill>
              </a:rPr>
              <a:t>Her er en screenshot fra od.no/jobber hvor privatpersoner og bedrifter lyser ut jobber til OD-dagen. Man kan filtrere på fylke, og lese mer om de enkelte jobbene ved å trykke på “annonsen”. Arbeidsgiverne kontaktes direkte, vær rask, de kan fort bli tatt! Oppmøtested og tid avtales direkte med arbeidsgiveren, og arbeidsgiver betaler på betale.od.no med kort, Vipps eller faktura.</a:t>
            </a:r>
            <a:endParaRPr dirty="0">
              <a:solidFill>
                <a:schemeClr val="dk1"/>
              </a:solidFill>
            </a:endParaRPr>
          </a:p>
        </p:txBody>
      </p:sp>
      <p:sp>
        <p:nvSpPr>
          <p:cNvPr id="152" name="Google Shape;152;gf0798acc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ea8e48c041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ea8e48c041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dirty="0"/>
              <a:t>Spleis.no/od er en digital løsning der elever/grupper/klasser eller hele skolen kan lage innsamlinger, enten for å jobbe med “hva som helst”,  eller for å selge digitale skrapelodd. Spleis gir uendelige muligheter til å bruke kreativiteten på OD-dagen!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o-NO" dirty="0"/>
              <a:t>Spleis er ypperlig om man ønsker å selge ting, arrangere konsert/forestilling eller gjennomføre en dugnad, som f.eks å rydde stranden. Når man oppretter en “spleis” får man en egen side- en “jobb”- der  bidragsgivere kan betale med Vipps, kort eller faktura, og pengene går direkte til OD!  Man kan også dele spleisene på sosiale medier for å få støtte fra flere (så ikke f.eks foreldre trenger å “sponse” dagsverk).</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no-NO" dirty="0"/>
              <a:t>Det er utrolig mange muligheter med spleis, så vi anbefaler vi dere å sjekke dette ut!!</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ec1698ad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ec1698ad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a:t>Hva kan Spleis bruker til? Svaret er egentlig hva som helst! Her kommer noen forskjellige eksempler: </a:t>
            </a:r>
            <a:endParaRPr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08789983160191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08789983160191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o-NO" sz="1115" b="1">
                <a:solidFill>
                  <a:schemeClr val="dk1"/>
                </a:solidFill>
              </a:rPr>
              <a:t>Selge ting på gata:</a:t>
            </a:r>
            <a:r>
              <a:rPr lang="no-NO" sz="1115">
                <a:solidFill>
                  <a:schemeClr val="dk1"/>
                </a:solidFill>
              </a:rPr>
              <a:t> Med spleis kan du ta betalt for boller, kaffe og kaker du selger, og kunder kan betale med Vipps eller kort inne på din spleis-side. Når man bruker spleis til å selge ting på gata er det lurt å lage en plakat med QR-kode direkte til spleisen din så folk bare kan scanner QR-koden for å betale. Det blir akkurat som et eget Vipps-nummer! Pengene går direkte til OD, og du og skolen har oversikt over hva du har tjent! </a:t>
            </a:r>
            <a:endParaRPr sz="1115" dirty="0">
              <a:solidFill>
                <a:schemeClr val="dk1"/>
              </a:solidFill>
            </a:endParaRPr>
          </a:p>
          <a:p>
            <a:pPr marL="228600" lvl="0" indent="0" algn="l" rtl="0">
              <a:lnSpc>
                <a:spcPct val="87000"/>
              </a:lnSpc>
              <a:spcBef>
                <a:spcPts val="1000"/>
              </a:spcBef>
              <a:spcAft>
                <a:spcPts val="0"/>
              </a:spcAft>
              <a:buNone/>
            </a:pPr>
            <a:endParaRPr sz="1115"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87899831601916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087899831601916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no-NO" sz="1115" b="1">
                <a:solidFill>
                  <a:schemeClr val="dk1"/>
                </a:solidFill>
              </a:rPr>
              <a:t>Arrangere konsert/forestilling: </a:t>
            </a:r>
            <a:r>
              <a:rPr lang="no-NO" sz="1115">
                <a:solidFill>
                  <a:schemeClr val="dk1"/>
                </a:solidFill>
              </a:rPr>
              <a:t>Du eller klassen kan både annonsere arrangement og ta betalt for inngang via spleis Her kan man også legge inn antall billetter tilgjengelig, om det f.eks bare er 200 billetter, og selge disse billettene til en fast minimumspris.</a:t>
            </a:r>
            <a:endParaRPr sz="1215" b="1"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87899831601916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087899831601916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o-NO" sz="1115" b="1">
                <a:solidFill>
                  <a:schemeClr val="dk1"/>
                </a:solidFill>
                <a:latin typeface="Helvetica Neue"/>
                <a:ea typeface="Helvetica Neue"/>
                <a:cs typeface="Helvetica Neue"/>
                <a:sym typeface="Helvetica Neue"/>
              </a:rPr>
              <a:t>Dugnad i hjembygda eller for lokalsamfunnet: </a:t>
            </a:r>
            <a:r>
              <a:rPr lang="no-NO" sz="1115">
                <a:solidFill>
                  <a:schemeClr val="dk1"/>
                </a:solidFill>
                <a:latin typeface="Helvetica Neue"/>
                <a:ea typeface="Helvetica Neue"/>
                <a:cs typeface="Helvetica Neue"/>
                <a:sym typeface="Helvetica Neue"/>
              </a:rPr>
              <a:t>Rydde stranden, besøke eldrehjemmet?  Dere kan opprette en spleis som forklarer dugnadsarbeidet dere skal gjennomføre på OD-dagen. Del spleisen i SoMe, og snakk med andre potensielle bidragsytere, f.eks kommunen  eller bedrifter i området og spør om de vil bidra. Bedriftene kan også betale med faktura, så det er en mulighet for alle å bidra!</a:t>
            </a:r>
            <a:endParaRPr sz="1115" dirty="0">
              <a:solidFill>
                <a:schemeClr val="dk1"/>
              </a:solidFill>
              <a:latin typeface="Helvetica Neue"/>
              <a:ea typeface="Helvetica Neue"/>
              <a:cs typeface="Helvetica Neue"/>
              <a:sym typeface="Helvetica Neue"/>
            </a:endParaRPr>
          </a:p>
          <a:p>
            <a:pPr marL="228600" lvl="0" indent="0" algn="l" rtl="0">
              <a:lnSpc>
                <a:spcPct val="100000"/>
              </a:lnSpc>
              <a:spcBef>
                <a:spcPts val="0"/>
              </a:spcBef>
              <a:spcAft>
                <a:spcPts val="0"/>
              </a:spcAft>
              <a:buNone/>
            </a:pPr>
            <a:endParaRPr sz="1115" dirty="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no-NO" sz="1115">
                <a:solidFill>
                  <a:schemeClr val="dk1"/>
                </a:solidFill>
                <a:latin typeface="Helvetica Neue"/>
                <a:ea typeface="Helvetica Neue"/>
                <a:cs typeface="Helvetica Neue"/>
                <a:sym typeface="Helvetica Neue"/>
              </a:rPr>
              <a:t>Inne på spleisen kan man legge inn bilder/film av arbeidet som er gjort, før, under og etter! </a:t>
            </a:r>
            <a:endParaRPr sz="1115" b="1" dirty="0">
              <a:solidFill>
                <a:schemeClr val="dk1"/>
              </a:solidFill>
              <a:latin typeface="Helvetica Neue"/>
              <a:ea typeface="Helvetica Neue"/>
              <a:cs typeface="Helvetica Neue"/>
              <a:sym typeface="Helvetica Neu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lysbilde">
  <p:cSld name="Tittellysbil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7" name="Google Shape;1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8" name="Google Shape;1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Kontaktinformasjon">
  <p:cSld name="Kontaktinformasjon">
    <p:bg>
      <p:bgPr>
        <a:solidFill>
          <a:schemeClr val="accent1"/>
        </a:solid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
        <p:nvSpPr>
          <p:cNvPr id="73" name="Google Shape;73;p11"/>
          <p:cNvSpPr txBox="1">
            <a:spLocks noGrp="1"/>
          </p:cNvSpPr>
          <p:nvPr>
            <p:ph type="body" idx="1"/>
          </p:nvPr>
        </p:nvSpPr>
        <p:spPr>
          <a:xfrm>
            <a:off x="2209800" y="2190540"/>
            <a:ext cx="7291388" cy="5872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2800"/>
              <a:buNone/>
              <a:defRPr>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1"/>
          <p:cNvSpPr txBox="1">
            <a:spLocks noGrp="1"/>
          </p:cNvSpPr>
          <p:nvPr>
            <p:ph type="body" idx="2"/>
          </p:nvPr>
        </p:nvSpPr>
        <p:spPr>
          <a:xfrm>
            <a:off x="2209800" y="3336492"/>
            <a:ext cx="7291388" cy="5872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2800"/>
              <a:buNone/>
              <a:defRPr>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body" idx="3"/>
          </p:nvPr>
        </p:nvSpPr>
        <p:spPr>
          <a:xfrm>
            <a:off x="2209800" y="4581394"/>
            <a:ext cx="7291388" cy="5872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2800"/>
              <a:buNone/>
              <a:defRPr>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6" name="Google Shape;76;p11"/>
          <p:cNvPicPr preferRelativeResize="0"/>
          <p:nvPr/>
        </p:nvPicPr>
        <p:blipFill rotWithShape="1">
          <a:blip r:embed="rId2">
            <a:alphaModFix/>
          </a:blip>
          <a:srcRect/>
          <a:stretch/>
        </p:blipFill>
        <p:spPr>
          <a:xfrm>
            <a:off x="1003069" y="3154005"/>
            <a:ext cx="994125" cy="952875"/>
          </a:xfrm>
          <a:prstGeom prst="rect">
            <a:avLst/>
          </a:prstGeom>
          <a:noFill/>
          <a:ln>
            <a:noFill/>
          </a:ln>
        </p:spPr>
      </p:pic>
      <p:pic>
        <p:nvPicPr>
          <p:cNvPr id="77" name="Google Shape;77;p11"/>
          <p:cNvPicPr preferRelativeResize="0"/>
          <p:nvPr/>
        </p:nvPicPr>
        <p:blipFill rotWithShape="1">
          <a:blip r:embed="rId3">
            <a:alphaModFix/>
          </a:blip>
          <a:srcRect/>
          <a:stretch/>
        </p:blipFill>
        <p:spPr>
          <a:xfrm>
            <a:off x="1155511" y="4373601"/>
            <a:ext cx="689240" cy="1002821"/>
          </a:xfrm>
          <a:prstGeom prst="rect">
            <a:avLst/>
          </a:prstGeom>
          <a:noFill/>
          <a:ln>
            <a:noFill/>
          </a:ln>
        </p:spPr>
      </p:pic>
      <p:pic>
        <p:nvPicPr>
          <p:cNvPr id="78" name="Google Shape;78;p11"/>
          <p:cNvPicPr preferRelativeResize="0"/>
          <p:nvPr/>
        </p:nvPicPr>
        <p:blipFill rotWithShape="1">
          <a:blip r:embed="rId4">
            <a:alphaModFix/>
          </a:blip>
          <a:srcRect/>
          <a:stretch/>
        </p:blipFill>
        <p:spPr>
          <a:xfrm>
            <a:off x="935264" y="2070171"/>
            <a:ext cx="1129734" cy="82797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Kontaktinformasjon">
  <p:cSld name="1_Kontaktinformasjon">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
        <p:nvSpPr>
          <p:cNvPr id="84" name="Google Shape;84;p12"/>
          <p:cNvSpPr txBox="1">
            <a:spLocks noGrp="1"/>
          </p:cNvSpPr>
          <p:nvPr>
            <p:ph type="body" idx="1"/>
          </p:nvPr>
        </p:nvSpPr>
        <p:spPr>
          <a:xfrm>
            <a:off x="2209800" y="2190540"/>
            <a:ext cx="7291388" cy="5872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2"/>
          <p:cNvSpPr txBox="1">
            <a:spLocks noGrp="1"/>
          </p:cNvSpPr>
          <p:nvPr>
            <p:ph type="body" idx="2"/>
          </p:nvPr>
        </p:nvSpPr>
        <p:spPr>
          <a:xfrm>
            <a:off x="2209800" y="3336492"/>
            <a:ext cx="7291388" cy="5872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2"/>
          <p:cNvSpPr txBox="1">
            <a:spLocks noGrp="1"/>
          </p:cNvSpPr>
          <p:nvPr>
            <p:ph type="body" idx="3"/>
          </p:nvPr>
        </p:nvSpPr>
        <p:spPr>
          <a:xfrm>
            <a:off x="2209800" y="4581394"/>
            <a:ext cx="7291388" cy="58723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7" name="Google Shape;87;p12"/>
          <p:cNvPicPr preferRelativeResize="0"/>
          <p:nvPr/>
        </p:nvPicPr>
        <p:blipFill rotWithShape="1">
          <a:blip r:embed="rId2">
            <a:alphaModFix/>
          </a:blip>
          <a:srcRect/>
          <a:stretch/>
        </p:blipFill>
        <p:spPr>
          <a:xfrm>
            <a:off x="930319" y="3165421"/>
            <a:ext cx="907236" cy="869592"/>
          </a:xfrm>
          <a:prstGeom prst="rect">
            <a:avLst/>
          </a:prstGeom>
          <a:noFill/>
          <a:ln>
            <a:noFill/>
          </a:ln>
        </p:spPr>
      </p:pic>
      <p:pic>
        <p:nvPicPr>
          <p:cNvPr id="88" name="Google Shape;88;p12"/>
          <p:cNvPicPr preferRelativeResize="0"/>
          <p:nvPr/>
        </p:nvPicPr>
        <p:blipFill rotWithShape="1">
          <a:blip r:embed="rId3">
            <a:alphaModFix/>
          </a:blip>
          <a:srcRect/>
          <a:stretch/>
        </p:blipFill>
        <p:spPr>
          <a:xfrm>
            <a:off x="930319" y="4276496"/>
            <a:ext cx="715601" cy="1041174"/>
          </a:xfrm>
          <a:prstGeom prst="rect">
            <a:avLst/>
          </a:prstGeom>
          <a:noFill/>
          <a:ln>
            <a:noFill/>
          </a:ln>
        </p:spPr>
      </p:pic>
      <p:pic>
        <p:nvPicPr>
          <p:cNvPr id="89" name="Google Shape;89;p12"/>
          <p:cNvPicPr preferRelativeResize="0"/>
          <p:nvPr/>
        </p:nvPicPr>
        <p:blipFill rotWithShape="1">
          <a:blip r:embed="rId4">
            <a:alphaModFix/>
          </a:blip>
          <a:srcRect/>
          <a:stretch/>
        </p:blipFill>
        <p:spPr>
          <a:xfrm>
            <a:off x="865130" y="2070172"/>
            <a:ext cx="1102804" cy="80823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llustrasjoner">
  <p:cSld name="Illustrasjoner">
    <p:bg>
      <p:bgPr>
        <a:solidFill>
          <a:schemeClr val="accent1"/>
        </a:solidFill>
        <a:effectLst/>
      </p:bgPr>
    </p:bg>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3" name="Google Shape;9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pic>
        <p:nvPicPr>
          <p:cNvPr id="95" name="Google Shape;95;p13"/>
          <p:cNvPicPr preferRelativeResize="0"/>
          <p:nvPr/>
        </p:nvPicPr>
        <p:blipFill rotWithShape="1">
          <a:blip r:embed="rId2">
            <a:alphaModFix/>
          </a:blip>
          <a:srcRect/>
          <a:stretch/>
        </p:blipFill>
        <p:spPr>
          <a:xfrm>
            <a:off x="298674" y="1706625"/>
            <a:ext cx="1711035" cy="1847917"/>
          </a:xfrm>
          <a:prstGeom prst="rect">
            <a:avLst/>
          </a:prstGeom>
          <a:noFill/>
          <a:ln>
            <a:noFill/>
          </a:ln>
        </p:spPr>
      </p:pic>
      <p:pic>
        <p:nvPicPr>
          <p:cNvPr id="96" name="Google Shape;96;p13"/>
          <p:cNvPicPr preferRelativeResize="0"/>
          <p:nvPr/>
        </p:nvPicPr>
        <p:blipFill rotWithShape="1">
          <a:blip r:embed="rId3">
            <a:alphaModFix/>
          </a:blip>
          <a:srcRect/>
          <a:stretch/>
        </p:blipFill>
        <p:spPr>
          <a:xfrm>
            <a:off x="2106858" y="1706625"/>
            <a:ext cx="1714762" cy="1851944"/>
          </a:xfrm>
          <a:prstGeom prst="rect">
            <a:avLst/>
          </a:prstGeom>
          <a:noFill/>
          <a:ln>
            <a:noFill/>
          </a:ln>
        </p:spPr>
      </p:pic>
      <p:pic>
        <p:nvPicPr>
          <p:cNvPr id="97" name="Google Shape;97;p13"/>
          <p:cNvPicPr preferRelativeResize="0"/>
          <p:nvPr/>
        </p:nvPicPr>
        <p:blipFill rotWithShape="1">
          <a:blip r:embed="rId4">
            <a:alphaModFix/>
          </a:blip>
          <a:srcRect/>
          <a:stretch/>
        </p:blipFill>
        <p:spPr>
          <a:xfrm>
            <a:off x="4079006" y="1690688"/>
            <a:ext cx="1714763" cy="1851945"/>
          </a:xfrm>
          <a:prstGeom prst="rect">
            <a:avLst/>
          </a:prstGeom>
          <a:noFill/>
          <a:ln>
            <a:noFill/>
          </a:ln>
        </p:spPr>
      </p:pic>
      <p:pic>
        <p:nvPicPr>
          <p:cNvPr id="98" name="Google Shape;98;p13"/>
          <p:cNvPicPr preferRelativeResize="0"/>
          <p:nvPr/>
        </p:nvPicPr>
        <p:blipFill rotWithShape="1">
          <a:blip r:embed="rId5">
            <a:alphaModFix/>
          </a:blip>
          <a:srcRect/>
          <a:stretch/>
        </p:blipFill>
        <p:spPr>
          <a:xfrm>
            <a:off x="6051155" y="1706625"/>
            <a:ext cx="1714763" cy="1851945"/>
          </a:xfrm>
          <a:prstGeom prst="rect">
            <a:avLst/>
          </a:prstGeom>
          <a:noFill/>
          <a:ln>
            <a:noFill/>
          </a:ln>
        </p:spPr>
      </p:pic>
      <p:pic>
        <p:nvPicPr>
          <p:cNvPr id="99" name="Google Shape;99;p13"/>
          <p:cNvPicPr preferRelativeResize="0"/>
          <p:nvPr/>
        </p:nvPicPr>
        <p:blipFill rotWithShape="1">
          <a:blip r:embed="rId6">
            <a:alphaModFix/>
          </a:blip>
          <a:srcRect/>
          <a:stretch/>
        </p:blipFill>
        <p:spPr>
          <a:xfrm>
            <a:off x="7835001" y="1710650"/>
            <a:ext cx="1707308" cy="1843892"/>
          </a:xfrm>
          <a:prstGeom prst="rect">
            <a:avLst/>
          </a:prstGeom>
          <a:noFill/>
          <a:ln>
            <a:noFill/>
          </a:ln>
        </p:spPr>
      </p:pic>
      <p:pic>
        <p:nvPicPr>
          <p:cNvPr id="100" name="Google Shape;100;p13"/>
          <p:cNvPicPr preferRelativeResize="0"/>
          <p:nvPr/>
        </p:nvPicPr>
        <p:blipFill rotWithShape="1">
          <a:blip r:embed="rId7">
            <a:alphaModFix/>
          </a:blip>
          <a:srcRect/>
          <a:stretch/>
        </p:blipFill>
        <p:spPr>
          <a:xfrm>
            <a:off x="9542309" y="1706626"/>
            <a:ext cx="1711034" cy="1847917"/>
          </a:xfrm>
          <a:prstGeom prst="rect">
            <a:avLst/>
          </a:prstGeom>
          <a:noFill/>
          <a:ln>
            <a:noFill/>
          </a:ln>
        </p:spPr>
      </p:pic>
      <p:pic>
        <p:nvPicPr>
          <p:cNvPr id="101" name="Google Shape;101;p13"/>
          <p:cNvPicPr preferRelativeResize="0"/>
          <p:nvPr/>
        </p:nvPicPr>
        <p:blipFill rotWithShape="1">
          <a:blip r:embed="rId8">
            <a:alphaModFix/>
          </a:blip>
          <a:srcRect/>
          <a:stretch/>
        </p:blipFill>
        <p:spPr>
          <a:xfrm>
            <a:off x="1315499" y="3940233"/>
            <a:ext cx="1077849" cy="1529542"/>
          </a:xfrm>
          <a:prstGeom prst="rect">
            <a:avLst/>
          </a:prstGeom>
          <a:noFill/>
          <a:ln>
            <a:noFill/>
          </a:ln>
        </p:spPr>
      </p:pic>
      <p:pic>
        <p:nvPicPr>
          <p:cNvPr id="102" name="Google Shape;102;p13"/>
          <p:cNvPicPr preferRelativeResize="0"/>
          <p:nvPr/>
        </p:nvPicPr>
        <p:blipFill rotWithShape="1">
          <a:blip r:embed="rId9">
            <a:alphaModFix/>
          </a:blip>
          <a:srcRect/>
          <a:stretch/>
        </p:blipFill>
        <p:spPr>
          <a:xfrm>
            <a:off x="2764009" y="4256233"/>
            <a:ext cx="1634781" cy="811773"/>
          </a:xfrm>
          <a:prstGeom prst="rect">
            <a:avLst/>
          </a:prstGeom>
          <a:noFill/>
          <a:ln>
            <a:noFill/>
          </a:ln>
        </p:spPr>
      </p:pic>
      <p:pic>
        <p:nvPicPr>
          <p:cNvPr id="103" name="Google Shape;103;p13"/>
          <p:cNvPicPr preferRelativeResize="0"/>
          <p:nvPr/>
        </p:nvPicPr>
        <p:blipFill rotWithShape="1">
          <a:blip r:embed="rId10">
            <a:alphaModFix/>
          </a:blip>
          <a:srcRect/>
          <a:stretch/>
        </p:blipFill>
        <p:spPr>
          <a:xfrm>
            <a:off x="5050336" y="4189788"/>
            <a:ext cx="1406883" cy="1030432"/>
          </a:xfrm>
          <a:prstGeom prst="rect">
            <a:avLst/>
          </a:prstGeom>
          <a:noFill/>
          <a:ln>
            <a:noFill/>
          </a:ln>
        </p:spPr>
      </p:pic>
      <p:sp>
        <p:nvSpPr>
          <p:cNvPr id="104" name="Google Shape;104;p13"/>
          <p:cNvSpPr/>
          <p:nvPr/>
        </p:nvSpPr>
        <p:spPr>
          <a:xfrm>
            <a:off x="7008878" y="3954101"/>
            <a:ext cx="1574431" cy="1557348"/>
          </a:xfrm>
          <a:prstGeom prst="rect">
            <a:avLst/>
          </a:prstGeom>
          <a:solidFill>
            <a:srgbClr val="FFFFFF"/>
          </a:solidFill>
          <a:ln>
            <a:noFill/>
          </a:ln>
        </p:spPr>
      </p:sp>
      <p:pic>
        <p:nvPicPr>
          <p:cNvPr id="105" name="Google Shape;105;p13"/>
          <p:cNvPicPr preferRelativeResize="0"/>
          <p:nvPr/>
        </p:nvPicPr>
        <p:blipFill rotWithShape="1">
          <a:blip r:embed="rId11">
            <a:alphaModFix/>
          </a:blip>
          <a:srcRect/>
          <a:stretch/>
        </p:blipFill>
        <p:spPr>
          <a:xfrm>
            <a:off x="9114207" y="3734903"/>
            <a:ext cx="1170837" cy="185443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llustrsjoner">
  <p:cSld name="Illustrsjoner">
    <p:spTree>
      <p:nvGrpSpPr>
        <p:cNvPr id="1" name="Shape 106"/>
        <p:cNvGrpSpPr/>
        <p:nvPr/>
      </p:nvGrpSpPr>
      <p:grpSpPr>
        <a:xfrm>
          <a:off x="0" y="0"/>
          <a:ext cx="0" cy="0"/>
          <a:chOff x="0" y="0"/>
          <a:chExt cx="0" cy="0"/>
        </a:xfrm>
      </p:grpSpPr>
      <p:sp>
        <p:nvSpPr>
          <p:cNvPr id="107" name="Google Shape;10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9" name="Google Shape;10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0" name="Google Shape;1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pic>
        <p:nvPicPr>
          <p:cNvPr id="111" name="Google Shape;111;p14"/>
          <p:cNvPicPr preferRelativeResize="0"/>
          <p:nvPr/>
        </p:nvPicPr>
        <p:blipFill rotWithShape="1">
          <a:blip r:embed="rId2">
            <a:alphaModFix/>
          </a:blip>
          <a:srcRect/>
          <a:stretch/>
        </p:blipFill>
        <p:spPr>
          <a:xfrm>
            <a:off x="571514" y="1904697"/>
            <a:ext cx="1683171" cy="1817824"/>
          </a:xfrm>
          <a:prstGeom prst="rect">
            <a:avLst/>
          </a:prstGeom>
          <a:noFill/>
          <a:ln>
            <a:noFill/>
          </a:ln>
        </p:spPr>
      </p:pic>
      <p:pic>
        <p:nvPicPr>
          <p:cNvPr id="112" name="Google Shape;112;p14"/>
          <p:cNvPicPr preferRelativeResize="0"/>
          <p:nvPr/>
        </p:nvPicPr>
        <p:blipFill rotWithShape="1">
          <a:blip r:embed="rId3">
            <a:alphaModFix/>
          </a:blip>
          <a:srcRect/>
          <a:stretch/>
        </p:blipFill>
        <p:spPr>
          <a:xfrm>
            <a:off x="2391549" y="1920675"/>
            <a:ext cx="1683171" cy="1817824"/>
          </a:xfrm>
          <a:prstGeom prst="rect">
            <a:avLst/>
          </a:prstGeom>
          <a:noFill/>
          <a:ln>
            <a:noFill/>
          </a:ln>
        </p:spPr>
      </p:pic>
      <p:pic>
        <p:nvPicPr>
          <p:cNvPr id="113" name="Google Shape;113;p14"/>
          <p:cNvPicPr preferRelativeResize="0"/>
          <p:nvPr/>
        </p:nvPicPr>
        <p:blipFill rotWithShape="1">
          <a:blip r:embed="rId4">
            <a:alphaModFix/>
          </a:blip>
          <a:srcRect/>
          <a:stretch/>
        </p:blipFill>
        <p:spPr>
          <a:xfrm>
            <a:off x="4192245" y="1949784"/>
            <a:ext cx="1680820" cy="1815285"/>
          </a:xfrm>
          <a:prstGeom prst="rect">
            <a:avLst/>
          </a:prstGeom>
          <a:noFill/>
          <a:ln>
            <a:noFill/>
          </a:ln>
        </p:spPr>
      </p:pic>
      <p:pic>
        <p:nvPicPr>
          <p:cNvPr id="114" name="Google Shape;114;p14"/>
          <p:cNvPicPr preferRelativeResize="0"/>
          <p:nvPr/>
        </p:nvPicPr>
        <p:blipFill rotWithShape="1">
          <a:blip r:embed="rId5">
            <a:alphaModFix/>
          </a:blip>
          <a:srcRect/>
          <a:stretch/>
        </p:blipFill>
        <p:spPr>
          <a:xfrm>
            <a:off x="6146793" y="1904698"/>
            <a:ext cx="1683171" cy="1817825"/>
          </a:xfrm>
          <a:prstGeom prst="rect">
            <a:avLst/>
          </a:prstGeom>
          <a:noFill/>
          <a:ln>
            <a:noFill/>
          </a:ln>
        </p:spPr>
      </p:pic>
      <p:pic>
        <p:nvPicPr>
          <p:cNvPr id="115" name="Google Shape;115;p14"/>
          <p:cNvPicPr preferRelativeResize="0"/>
          <p:nvPr/>
        </p:nvPicPr>
        <p:blipFill rotWithShape="1">
          <a:blip r:embed="rId6">
            <a:alphaModFix/>
          </a:blip>
          <a:srcRect/>
          <a:stretch/>
        </p:blipFill>
        <p:spPr>
          <a:xfrm>
            <a:off x="8103693" y="1885851"/>
            <a:ext cx="1680820" cy="1815285"/>
          </a:xfrm>
          <a:prstGeom prst="rect">
            <a:avLst/>
          </a:prstGeom>
          <a:noFill/>
          <a:ln>
            <a:noFill/>
          </a:ln>
        </p:spPr>
      </p:pic>
      <p:pic>
        <p:nvPicPr>
          <p:cNvPr id="116" name="Google Shape;116;p14"/>
          <p:cNvPicPr preferRelativeResize="0"/>
          <p:nvPr/>
        </p:nvPicPr>
        <p:blipFill rotWithShape="1">
          <a:blip r:embed="rId7">
            <a:alphaModFix/>
          </a:blip>
          <a:srcRect/>
          <a:stretch/>
        </p:blipFill>
        <p:spPr>
          <a:xfrm>
            <a:off x="10264049" y="1883313"/>
            <a:ext cx="1683170" cy="1817824"/>
          </a:xfrm>
          <a:prstGeom prst="rect">
            <a:avLst/>
          </a:prstGeom>
          <a:noFill/>
          <a:ln>
            <a:noFill/>
          </a:ln>
        </p:spPr>
      </p:pic>
      <p:sp>
        <p:nvSpPr>
          <p:cNvPr id="117" name="Google Shape;117;p14"/>
          <p:cNvSpPr/>
          <p:nvPr/>
        </p:nvSpPr>
        <p:spPr>
          <a:xfrm>
            <a:off x="622170" y="4134859"/>
            <a:ext cx="1467723" cy="1074993"/>
          </a:xfrm>
          <a:prstGeom prst="rect">
            <a:avLst/>
          </a:prstGeom>
          <a:solidFill>
            <a:srgbClr val="FFFFFF"/>
          </a:solidFill>
          <a:ln>
            <a:noFill/>
          </a:ln>
        </p:spPr>
      </p:sp>
      <p:sp>
        <p:nvSpPr>
          <p:cNvPr id="118" name="Google Shape;118;p14"/>
          <p:cNvSpPr/>
          <p:nvPr/>
        </p:nvSpPr>
        <p:spPr>
          <a:xfrm>
            <a:off x="3050631" y="4024166"/>
            <a:ext cx="1001377" cy="1421023"/>
          </a:xfrm>
          <a:prstGeom prst="rect">
            <a:avLst/>
          </a:prstGeom>
          <a:solidFill>
            <a:srgbClr val="FFFFFF"/>
          </a:solidFill>
          <a:ln>
            <a:noFill/>
          </a:ln>
        </p:spPr>
      </p:sp>
      <p:pic>
        <p:nvPicPr>
          <p:cNvPr id="119" name="Google Shape;119;p14"/>
          <p:cNvPicPr preferRelativeResize="0"/>
          <p:nvPr/>
        </p:nvPicPr>
        <p:blipFill rotWithShape="1">
          <a:blip r:embed="rId8">
            <a:alphaModFix/>
          </a:blip>
          <a:srcRect/>
          <a:stretch/>
        </p:blipFill>
        <p:spPr>
          <a:xfrm>
            <a:off x="4829386" y="4308538"/>
            <a:ext cx="1950441" cy="968518"/>
          </a:xfrm>
          <a:prstGeom prst="rect">
            <a:avLst/>
          </a:prstGeom>
          <a:noFill/>
          <a:ln>
            <a:noFill/>
          </a:ln>
        </p:spPr>
      </p:pic>
      <p:sp>
        <p:nvSpPr>
          <p:cNvPr id="120" name="Google Shape;120;p14"/>
          <p:cNvSpPr/>
          <p:nvPr/>
        </p:nvSpPr>
        <p:spPr>
          <a:xfrm>
            <a:off x="7586502" y="4227809"/>
            <a:ext cx="1248150" cy="1234608"/>
          </a:xfrm>
          <a:prstGeom prst="rect">
            <a:avLst/>
          </a:prstGeom>
          <a:solidFill>
            <a:srgbClr val="FFFFFF"/>
          </a:solidFill>
          <a:ln>
            <a:noFill/>
          </a:ln>
        </p:spPr>
      </p:sp>
      <p:sp>
        <p:nvSpPr>
          <p:cNvPr id="121" name="Google Shape;121;p14"/>
          <p:cNvSpPr/>
          <p:nvPr/>
        </p:nvSpPr>
        <p:spPr>
          <a:xfrm>
            <a:off x="9982200" y="4105630"/>
            <a:ext cx="912023" cy="1444509"/>
          </a:xfrm>
          <a:prstGeom prst="rect">
            <a:avLst/>
          </a:prstGeom>
          <a:solidFill>
            <a:srgbClr val="FFFFFF"/>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tellysbilde 1" type="title">
  <p:cSld name="TITLE">
    <p:spTree>
      <p:nvGrpSpPr>
        <p:cNvPr id="1" name="Shape 122"/>
        <p:cNvGrpSpPr/>
        <p:nvPr/>
      </p:nvGrpSpPr>
      <p:grpSpPr>
        <a:xfrm>
          <a:off x="0" y="0"/>
          <a:ext cx="0" cy="0"/>
          <a:chOff x="0" y="0"/>
          <a:chExt cx="0" cy="0"/>
        </a:xfrm>
      </p:grpSpPr>
      <p:sp>
        <p:nvSpPr>
          <p:cNvPr id="123" name="Google Shape;123;p15"/>
          <p:cNvSpPr txBox="1">
            <a:spLocks noGrp="1"/>
          </p:cNvSpPr>
          <p:nvPr>
            <p:ph type="ctrTitle"/>
          </p:nvPr>
        </p:nvSpPr>
        <p:spPr>
          <a:xfrm>
            <a:off x="1524000" y="1122363"/>
            <a:ext cx="9144000" cy="2387700"/>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124" name="Google Shape;124;p15"/>
          <p:cNvSpPr txBox="1">
            <a:spLocks noGrp="1"/>
          </p:cNvSpPr>
          <p:nvPr>
            <p:ph type="subTitle" idx="1"/>
          </p:nvPr>
        </p:nvSpPr>
        <p:spPr>
          <a:xfrm>
            <a:off x="1524000" y="3602038"/>
            <a:ext cx="9144000" cy="1655700"/>
          </a:xfrm>
          <a:prstGeom prst="rect">
            <a:avLst/>
          </a:prstGeom>
          <a:noFill/>
          <a:ln>
            <a:noFill/>
          </a:ln>
        </p:spPr>
        <p:txBody>
          <a:bodyPr spcFirstLastPara="1" wrap="square" lIns="91425" tIns="91425" rIns="91425" bIns="91425" anchor="t" anchorCtr="0">
            <a:noAutofit/>
          </a:bodyPr>
          <a:lstStyle>
            <a:lvl1pPr marR="0" lvl="0" algn="ct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25" name="Google Shape;125;p15"/>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500"/>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dirty="0"/>
          </a:p>
        </p:txBody>
      </p:sp>
      <p:sp>
        <p:nvSpPr>
          <p:cNvPr id="126" name="Google Shape;126;p15"/>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500"/>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dirty="0"/>
          </a:p>
        </p:txBody>
      </p:sp>
      <p:sp>
        <p:nvSpPr>
          <p:cNvPr id="127" name="Google Shape;127;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838200" y="1825625"/>
            <a:ext cx="10515600" cy="41875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wo Content" type="twoObj">
  <p:cSld name="TWO_OBJECTS">
    <p:bg>
      <p:bgPr>
        <a:solidFill>
          <a:schemeClr val="accent1"/>
        </a:solid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accent2"/>
              </a:buClr>
              <a:buSzPts val="2800"/>
              <a:buChar char="•"/>
              <a:defRPr>
                <a:solidFill>
                  <a:schemeClr val="accent2"/>
                </a:solidFill>
              </a:defRPr>
            </a:lvl1pPr>
            <a:lvl2pPr marL="914400" lvl="1" indent="-381000" algn="l">
              <a:lnSpc>
                <a:spcPct val="90000"/>
              </a:lnSpc>
              <a:spcBef>
                <a:spcPts val="500"/>
              </a:spcBef>
              <a:spcAft>
                <a:spcPts val="0"/>
              </a:spcAft>
              <a:buClr>
                <a:schemeClr val="accent2"/>
              </a:buClr>
              <a:buSzPts val="2400"/>
              <a:buChar char="•"/>
              <a:defRPr>
                <a:solidFill>
                  <a:schemeClr val="accent2"/>
                </a:solidFill>
              </a:defRPr>
            </a:lvl2pPr>
            <a:lvl3pPr marL="1371600" lvl="2" indent="-355600" algn="l">
              <a:lnSpc>
                <a:spcPct val="90000"/>
              </a:lnSpc>
              <a:spcBef>
                <a:spcPts val="500"/>
              </a:spcBef>
              <a:spcAft>
                <a:spcPts val="0"/>
              </a:spcAft>
              <a:buClr>
                <a:schemeClr val="accent2"/>
              </a:buClr>
              <a:buSzPts val="2000"/>
              <a:buChar char="•"/>
              <a:defRPr>
                <a:solidFill>
                  <a:schemeClr val="accent2"/>
                </a:solidFill>
              </a:defRPr>
            </a:lvl3pPr>
            <a:lvl4pPr marL="1828800" lvl="3" indent="-342900" algn="l">
              <a:lnSpc>
                <a:spcPct val="90000"/>
              </a:lnSpc>
              <a:spcBef>
                <a:spcPts val="500"/>
              </a:spcBef>
              <a:spcAft>
                <a:spcPts val="0"/>
              </a:spcAft>
              <a:buClr>
                <a:schemeClr val="accent2"/>
              </a:buClr>
              <a:buSzPts val="1800"/>
              <a:buChar char="•"/>
              <a:defRPr>
                <a:solidFill>
                  <a:schemeClr val="accent2"/>
                </a:solidFill>
              </a:defRPr>
            </a:lvl4pPr>
            <a:lvl5pPr marL="2286000" lvl="4" indent="-342900" algn="l">
              <a:lnSpc>
                <a:spcPct val="90000"/>
              </a:lnSpc>
              <a:spcBef>
                <a:spcPts val="500"/>
              </a:spcBef>
              <a:spcAft>
                <a:spcPts val="0"/>
              </a:spcAft>
              <a:buClr>
                <a:schemeClr val="accent2"/>
              </a:buClr>
              <a:buSzPts val="1800"/>
              <a:buChar char="•"/>
              <a:defRPr>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accent2"/>
              </a:buClr>
              <a:buSzPts val="2800"/>
              <a:buChar char="•"/>
              <a:defRPr>
                <a:solidFill>
                  <a:schemeClr val="accent2"/>
                </a:solidFill>
              </a:defRPr>
            </a:lvl1pPr>
            <a:lvl2pPr marL="914400" lvl="1" indent="-381000" algn="l">
              <a:lnSpc>
                <a:spcPct val="90000"/>
              </a:lnSpc>
              <a:spcBef>
                <a:spcPts val="500"/>
              </a:spcBef>
              <a:spcAft>
                <a:spcPts val="0"/>
              </a:spcAft>
              <a:buClr>
                <a:schemeClr val="accent2"/>
              </a:buClr>
              <a:buSzPts val="2400"/>
              <a:buChar char="•"/>
              <a:defRPr>
                <a:solidFill>
                  <a:schemeClr val="accent2"/>
                </a:solidFill>
              </a:defRPr>
            </a:lvl2pPr>
            <a:lvl3pPr marL="1371600" lvl="2" indent="-355600" algn="l">
              <a:lnSpc>
                <a:spcPct val="90000"/>
              </a:lnSpc>
              <a:spcBef>
                <a:spcPts val="500"/>
              </a:spcBef>
              <a:spcAft>
                <a:spcPts val="0"/>
              </a:spcAft>
              <a:buClr>
                <a:schemeClr val="accent2"/>
              </a:buClr>
              <a:buSzPts val="2000"/>
              <a:buChar char="•"/>
              <a:defRPr>
                <a:solidFill>
                  <a:schemeClr val="accent2"/>
                </a:solidFill>
              </a:defRPr>
            </a:lvl3pPr>
            <a:lvl4pPr marL="1828800" lvl="3" indent="-342900" algn="l">
              <a:lnSpc>
                <a:spcPct val="90000"/>
              </a:lnSpc>
              <a:spcBef>
                <a:spcPts val="500"/>
              </a:spcBef>
              <a:spcAft>
                <a:spcPts val="0"/>
              </a:spcAft>
              <a:buClr>
                <a:schemeClr val="accent2"/>
              </a:buClr>
              <a:buSzPts val="1800"/>
              <a:buChar char="•"/>
              <a:defRPr>
                <a:solidFill>
                  <a:schemeClr val="accent2"/>
                </a:solidFill>
              </a:defRPr>
            </a:lvl4pPr>
            <a:lvl5pPr marL="2286000" lvl="4" indent="-342900" algn="l">
              <a:lnSpc>
                <a:spcPct val="90000"/>
              </a:lnSpc>
              <a:spcBef>
                <a:spcPts val="500"/>
              </a:spcBef>
              <a:spcAft>
                <a:spcPts val="0"/>
              </a:spcAft>
              <a:buClr>
                <a:schemeClr val="accent2"/>
              </a:buClr>
              <a:buSzPts val="1800"/>
              <a:buChar char="•"/>
              <a:defRPr>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accent1"/>
        </a:solidFill>
        <a:effectLst/>
      </p:bgPr>
    </p:bg>
    <p:spTree>
      <p:nvGrpSpPr>
        <p:cNvPr id="1" name="Shape 32"/>
        <p:cNvGrpSpPr/>
        <p:nvPr/>
      </p:nvGrpSpPr>
      <p:grpSpPr>
        <a:xfrm>
          <a:off x="0" y="0"/>
          <a:ext cx="0" cy="0"/>
          <a:chOff x="0" y="0"/>
          <a:chExt cx="0" cy="0"/>
        </a:xfrm>
      </p:grpSpPr>
      <p:sp>
        <p:nvSpPr>
          <p:cNvPr id="33" name="Google Shape;33;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2"/>
              </a:buClr>
              <a:buSzPts val="6000"/>
              <a:buFont typeface="Arial"/>
              <a:buNone/>
              <a:defRPr sz="6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accent2"/>
              </a:buClr>
              <a:buSzPts val="2400"/>
              <a:buNone/>
              <a:defRPr sz="2400">
                <a:solidFill>
                  <a:schemeClr val="accen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solidFill>
        <a:effectLst/>
      </p:bgPr>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4400"/>
              <a:buFont typeface="Arial"/>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838200" y="1825625"/>
            <a:ext cx="10515600" cy="418755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accent2"/>
              </a:buClr>
              <a:buSzPts val="2800"/>
              <a:buChar char="•"/>
              <a:defRPr>
                <a:solidFill>
                  <a:schemeClr val="accent2"/>
                </a:solidFill>
              </a:defRPr>
            </a:lvl1pPr>
            <a:lvl2pPr marL="914400" lvl="1" indent="-381000" algn="l">
              <a:lnSpc>
                <a:spcPct val="90000"/>
              </a:lnSpc>
              <a:spcBef>
                <a:spcPts val="500"/>
              </a:spcBef>
              <a:spcAft>
                <a:spcPts val="0"/>
              </a:spcAft>
              <a:buClr>
                <a:schemeClr val="accent2"/>
              </a:buClr>
              <a:buSzPts val="2400"/>
              <a:buChar char="•"/>
              <a:defRPr>
                <a:solidFill>
                  <a:schemeClr val="accent2"/>
                </a:solidFill>
              </a:defRPr>
            </a:lvl2pPr>
            <a:lvl3pPr marL="1371600" lvl="2" indent="-355600" algn="l">
              <a:lnSpc>
                <a:spcPct val="90000"/>
              </a:lnSpc>
              <a:spcBef>
                <a:spcPts val="500"/>
              </a:spcBef>
              <a:spcAft>
                <a:spcPts val="0"/>
              </a:spcAft>
              <a:buClr>
                <a:schemeClr val="accent2"/>
              </a:buClr>
              <a:buSzPts val="2000"/>
              <a:buChar char="•"/>
              <a:defRPr>
                <a:solidFill>
                  <a:schemeClr val="accent2"/>
                </a:solidFill>
              </a:defRPr>
            </a:lvl3pPr>
            <a:lvl4pPr marL="1828800" lvl="3" indent="-342900" algn="l">
              <a:lnSpc>
                <a:spcPct val="90000"/>
              </a:lnSpc>
              <a:spcBef>
                <a:spcPts val="500"/>
              </a:spcBef>
              <a:spcAft>
                <a:spcPts val="0"/>
              </a:spcAft>
              <a:buClr>
                <a:schemeClr val="accent2"/>
              </a:buClr>
              <a:buSzPts val="1800"/>
              <a:buChar char="•"/>
              <a:defRPr>
                <a:solidFill>
                  <a:schemeClr val="accent2"/>
                </a:solidFill>
              </a:defRPr>
            </a:lvl4pPr>
            <a:lvl5pPr marL="2286000" lvl="4" indent="-342900" algn="l">
              <a:lnSpc>
                <a:spcPct val="90000"/>
              </a:lnSpc>
              <a:spcBef>
                <a:spcPts val="500"/>
              </a:spcBef>
              <a:spcAft>
                <a:spcPts val="0"/>
              </a:spcAft>
              <a:buClr>
                <a:schemeClr val="accent2"/>
              </a:buClr>
              <a:buSzPts val="1800"/>
              <a:buChar char="•"/>
              <a:defRPr>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bg>
      <p:bgPr>
        <a:solidFill>
          <a:schemeClr val="accent1"/>
        </a:solidFill>
        <a:effectLst/>
      </p:bgPr>
    </p:bg>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6000"/>
              <a:buFont typeface="Arial"/>
              <a:buNone/>
              <a:defRPr sz="6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2400"/>
              <a:buNone/>
              <a:defRPr sz="2400">
                <a:solidFill>
                  <a:schemeClr val="accent2"/>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loverskrift">
  <p:cSld name="Deloverskrif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4" name="Google Shape;5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5" name="Google Shape;5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o innholdsdeler">
  <p:cSld name="To innholdsdeler">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gendefinert oppsett">
  <p:cSld name="Egendefinert oppsett">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5" name="Google Shape;6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dirty="0"/>
          </a:p>
        </p:txBody>
      </p:sp>
      <p:sp>
        <p:nvSpPr>
          <p:cNvPr id="67" name="Google Shape;67;p10"/>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18755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dirty="0"/>
          </a:p>
        </p:txBody>
      </p:sp>
      <p:sp>
        <p:nvSpPr>
          <p:cNvPr id="11" name="Google Shape;11;p1"/>
          <p:cNvSpPr/>
          <p:nvPr/>
        </p:nvSpPr>
        <p:spPr>
          <a:xfrm>
            <a:off x="0" y="6013175"/>
            <a:ext cx="12192000" cy="8448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2" name="Google Shape;12;p1"/>
          <p:cNvPicPr preferRelativeResize="0"/>
          <p:nvPr/>
        </p:nvPicPr>
        <p:blipFill rotWithShape="1">
          <a:blip r:embed="rId16">
            <a:alphaModFix/>
          </a:blip>
          <a:srcRect/>
          <a:stretch/>
        </p:blipFill>
        <p:spPr>
          <a:xfrm>
            <a:off x="10819571" y="6125900"/>
            <a:ext cx="1068456" cy="5955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KEyATOQ2i44"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6"/>
          <p:cNvSpPr txBox="1">
            <a:spLocks noGrp="1"/>
          </p:cNvSpPr>
          <p:nvPr>
            <p:ph type="title"/>
          </p:nvPr>
        </p:nvSpPr>
        <p:spPr>
          <a:xfrm>
            <a:off x="838200" y="365125"/>
            <a:ext cx="108615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sz="4100">
                <a:solidFill>
                  <a:srgbClr val="FFA366"/>
                </a:solidFill>
              </a:rPr>
              <a:t>Til deg som skal holde denne presentasjonen!</a:t>
            </a:r>
            <a:endParaRPr sz="4100" dirty="0">
              <a:solidFill>
                <a:srgbClr val="FFA366"/>
              </a:solidFill>
            </a:endParaRPr>
          </a:p>
        </p:txBody>
      </p:sp>
      <p:sp>
        <p:nvSpPr>
          <p:cNvPr id="133" name="Google Shape;133;p16"/>
          <p:cNvSpPr txBox="1">
            <a:spLocks noGrp="1"/>
          </p:cNvSpPr>
          <p:nvPr>
            <p:ph type="body" idx="1"/>
          </p:nvPr>
        </p:nvSpPr>
        <p:spPr>
          <a:xfrm>
            <a:off x="838200" y="1552475"/>
            <a:ext cx="10515600" cy="4330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no-NO" sz="2300" dirty="0"/>
              <a:t>Denne presentasjonen handler om jobb til OD-dagen, inkl. en steg-for-steg presentasjon som viser hvordan dere oppretter et spleis-prosjekt. Det ligger manus i foredragsnotatene!</a:t>
            </a:r>
            <a:endParaRPr sz="2300" dirty="0"/>
          </a:p>
          <a:p>
            <a:pPr marL="0" lvl="0" indent="0" algn="l" rtl="0">
              <a:spcBef>
                <a:spcPts val="1000"/>
              </a:spcBef>
              <a:spcAft>
                <a:spcPts val="0"/>
              </a:spcAft>
              <a:buNone/>
            </a:pPr>
            <a:r>
              <a:rPr lang="no-NO" sz="2300" dirty="0"/>
              <a:t>Lysbil</a:t>
            </a:r>
            <a:r>
              <a:rPr lang="no-NO" sz="2300" dirty="0">
                <a:highlight>
                  <a:schemeClr val="lt1"/>
                </a:highlight>
              </a:rPr>
              <a:t>de </a:t>
            </a:r>
            <a:r>
              <a:rPr lang="nb-NO" sz="2300" dirty="0" smtClean="0">
                <a:highlight>
                  <a:schemeClr val="lt1"/>
                </a:highlight>
              </a:rPr>
              <a:t>5</a:t>
            </a:r>
            <a:r>
              <a:rPr lang="no-NO" sz="2300" dirty="0" smtClean="0">
                <a:highlight>
                  <a:schemeClr val="lt1"/>
                </a:highlight>
              </a:rPr>
              <a:t>-</a:t>
            </a:r>
            <a:r>
              <a:rPr lang="nb-NO" sz="2300" dirty="0" smtClean="0">
                <a:highlight>
                  <a:schemeClr val="lt1"/>
                </a:highlight>
              </a:rPr>
              <a:t>27</a:t>
            </a:r>
            <a:r>
              <a:rPr lang="no-NO" sz="2300" dirty="0" smtClean="0">
                <a:highlight>
                  <a:schemeClr val="lt1"/>
                </a:highlight>
              </a:rPr>
              <a:t> </a:t>
            </a:r>
            <a:r>
              <a:rPr lang="no-NO" sz="2300" dirty="0">
                <a:highlight>
                  <a:schemeClr val="lt1"/>
                </a:highlight>
              </a:rPr>
              <a:t>handler om Spleis, lysbilde </a:t>
            </a:r>
            <a:r>
              <a:rPr lang="no-NO" sz="2300" dirty="0" smtClean="0">
                <a:highlight>
                  <a:schemeClr val="lt1"/>
                </a:highlight>
              </a:rPr>
              <a:t>1</a:t>
            </a:r>
            <a:r>
              <a:rPr lang="nb-NO" sz="2300" dirty="0" smtClean="0">
                <a:highlight>
                  <a:schemeClr val="lt1"/>
                </a:highlight>
              </a:rPr>
              <a:t>6</a:t>
            </a:r>
            <a:r>
              <a:rPr lang="no-NO" sz="2300" dirty="0" smtClean="0">
                <a:highlight>
                  <a:schemeClr val="lt1"/>
                </a:highlight>
              </a:rPr>
              <a:t>-</a:t>
            </a:r>
            <a:r>
              <a:rPr lang="nb-NO" sz="2300" dirty="0" smtClean="0">
                <a:highlight>
                  <a:schemeClr val="lt1"/>
                </a:highlight>
              </a:rPr>
              <a:t>27</a:t>
            </a:r>
            <a:r>
              <a:rPr lang="no-NO" sz="2300" dirty="0" smtClean="0">
                <a:highlight>
                  <a:schemeClr val="lt1"/>
                </a:highlight>
              </a:rPr>
              <a:t> </a:t>
            </a:r>
            <a:r>
              <a:rPr lang="no-NO" sz="2300" dirty="0">
                <a:highlight>
                  <a:schemeClr val="lt1"/>
                </a:highlight>
              </a:rPr>
              <a:t>viser hvordan man oppretter og bruker en innsamling på Spleis steg for steg. </a:t>
            </a:r>
            <a:r>
              <a:rPr lang="no-NO" sz="2300" dirty="0"/>
              <a:t>Du velger selv om dere ønsker å gjøre dette sammen. PS: Det kan være lurt at du selv prøver å opprette et på </a:t>
            </a:r>
            <a:r>
              <a:rPr lang="no-NO" sz="2300" u="sng" dirty="0"/>
              <a:t>spleis.no/od </a:t>
            </a:r>
            <a:r>
              <a:rPr lang="no-NO" sz="2300" dirty="0"/>
              <a:t>slik at du kjenner prosessen før du holder presentasjonen.</a:t>
            </a:r>
            <a:endParaRPr sz="2300" dirty="0"/>
          </a:p>
          <a:p>
            <a:pPr marL="0" lvl="0" indent="0" algn="l" rtl="0">
              <a:spcBef>
                <a:spcPts val="1000"/>
              </a:spcBef>
              <a:spcAft>
                <a:spcPts val="0"/>
              </a:spcAft>
              <a:buNone/>
            </a:pPr>
            <a:endParaRPr sz="2300" dirty="0"/>
          </a:p>
          <a:p>
            <a:pPr marL="0" lvl="0" indent="0" algn="l" rtl="0">
              <a:spcBef>
                <a:spcPts val="800"/>
              </a:spcBef>
              <a:spcAft>
                <a:spcPts val="0"/>
              </a:spcAft>
              <a:buClr>
                <a:schemeClr val="dk1"/>
              </a:buClr>
              <a:buSzPts val="1100"/>
              <a:buFont typeface="Arial"/>
              <a:buNone/>
            </a:pPr>
            <a:r>
              <a:rPr lang="no-NO" sz="2300" dirty="0"/>
              <a:t>Det er bare å endre ting i presentasjonen og manuset, dette er bare et forslag til hva som bør med. </a:t>
            </a:r>
            <a:endParaRPr sz="2300" dirty="0"/>
          </a:p>
          <a:p>
            <a:pPr marL="0" lvl="0" indent="0" algn="l" rtl="0">
              <a:spcBef>
                <a:spcPts val="800"/>
              </a:spcBef>
              <a:spcAft>
                <a:spcPts val="0"/>
              </a:spcAft>
              <a:buClr>
                <a:schemeClr val="dk1"/>
              </a:buClr>
              <a:buSzPts val="1100"/>
              <a:buFont typeface="Arial"/>
              <a:buNone/>
            </a:pPr>
            <a:r>
              <a:rPr lang="no-NO" sz="2300" dirty="0"/>
              <a:t>Masse lykke til (</a:t>
            </a:r>
            <a:r>
              <a:rPr lang="no-NO" sz="2300" dirty="0">
                <a:highlight>
                  <a:srgbClr val="FFFF00"/>
                </a:highlight>
              </a:rPr>
              <a:t>og husk å slette dette lysbildet)</a:t>
            </a:r>
            <a:endParaRPr sz="2300" dirty="0">
              <a:highlight>
                <a:srgbClr val="FFFF00"/>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5"/>
          <p:cNvPicPr preferRelativeResize="0"/>
          <p:nvPr/>
        </p:nvPicPr>
        <p:blipFill>
          <a:blip r:embed="rId3">
            <a:alphaModFix/>
          </a:blip>
          <a:stretch>
            <a:fillRect/>
          </a:stretch>
        </p:blipFill>
        <p:spPr>
          <a:xfrm>
            <a:off x="5522258" y="1690825"/>
            <a:ext cx="5455030" cy="3544799"/>
          </a:xfrm>
          <a:prstGeom prst="rect">
            <a:avLst/>
          </a:prstGeom>
          <a:noFill/>
          <a:ln>
            <a:noFill/>
          </a:ln>
        </p:spPr>
      </p:pic>
      <p:sp>
        <p:nvSpPr>
          <p:cNvPr id="198" name="Google Shape;198;p2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a:t>Loppemarked</a:t>
            </a:r>
            <a:endParaRPr b="1" dirty="0"/>
          </a:p>
        </p:txBody>
      </p:sp>
      <p:sp>
        <p:nvSpPr>
          <p:cNvPr id="199" name="Google Shape;199;p25"/>
          <p:cNvSpPr txBox="1">
            <a:spLocks noGrp="1"/>
          </p:cNvSpPr>
          <p:nvPr>
            <p:ph type="body" idx="1"/>
          </p:nvPr>
        </p:nvSpPr>
        <p:spPr>
          <a:xfrm>
            <a:off x="838200" y="1902250"/>
            <a:ext cx="4169400" cy="36723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Clr>
                <a:schemeClr val="dk1"/>
              </a:buClr>
              <a:buSzPts val="1100"/>
              <a:buFont typeface="Arial"/>
              <a:buNone/>
            </a:pPr>
            <a:r>
              <a:rPr lang="no-NO"/>
              <a:t>Lag QR-kode og bruk spleis som betalingsterminal/Vipps!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a:t>Loddsalg</a:t>
            </a:r>
            <a:endParaRPr b="1" dirty="0"/>
          </a:p>
        </p:txBody>
      </p:sp>
      <p:sp>
        <p:nvSpPr>
          <p:cNvPr id="205" name="Google Shape;205;p26"/>
          <p:cNvSpPr txBox="1">
            <a:spLocks noGrp="1"/>
          </p:cNvSpPr>
          <p:nvPr>
            <p:ph type="body" idx="1"/>
          </p:nvPr>
        </p:nvSpPr>
        <p:spPr>
          <a:xfrm>
            <a:off x="838200" y="1825625"/>
            <a:ext cx="10515600" cy="41874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no-NO"/>
              <a:t>Selge lodd for 50kr stykket</a:t>
            </a:r>
            <a:endParaRPr dirty="0"/>
          </a:p>
          <a:p>
            <a:pPr marL="0" lvl="0" indent="0" algn="l" rtl="0">
              <a:lnSpc>
                <a:spcPct val="150000"/>
              </a:lnSpc>
              <a:spcBef>
                <a:spcPts val="1000"/>
              </a:spcBef>
              <a:spcAft>
                <a:spcPts val="0"/>
              </a:spcAft>
              <a:buNone/>
            </a:pPr>
            <a:r>
              <a:rPr lang="no-NO"/>
              <a:t>Ungdomsskoleelev - 6 lodd</a:t>
            </a:r>
            <a:endParaRPr dirty="0"/>
          </a:p>
          <a:p>
            <a:pPr marL="0" lvl="0" indent="0" algn="l" rtl="0">
              <a:lnSpc>
                <a:spcPct val="150000"/>
              </a:lnSpc>
              <a:spcBef>
                <a:spcPts val="1000"/>
              </a:spcBef>
              <a:spcAft>
                <a:spcPts val="0"/>
              </a:spcAft>
              <a:buNone/>
            </a:pPr>
            <a:r>
              <a:rPr lang="no-NO"/>
              <a:t>Videregående skoleelev - 8 lodd</a:t>
            </a:r>
            <a:endParaRPr dirty="0"/>
          </a:p>
          <a:p>
            <a:pPr marL="0" lvl="0" indent="0" algn="l" rtl="0">
              <a:lnSpc>
                <a:spcPct val="150000"/>
              </a:lnSpc>
              <a:spcBef>
                <a:spcPts val="1000"/>
              </a:spcBef>
              <a:spcAft>
                <a:spcPts val="0"/>
              </a:spcAft>
              <a:buNone/>
            </a:pPr>
            <a:r>
              <a:rPr lang="no-NO"/>
              <a:t>I etterkant av OD dagen sendes premier</a:t>
            </a:r>
            <a:endParaRPr dirty="0"/>
          </a:p>
        </p:txBody>
      </p:sp>
      <p:pic>
        <p:nvPicPr>
          <p:cNvPr id="206" name="Google Shape;206;p26"/>
          <p:cNvPicPr preferRelativeResize="0"/>
          <p:nvPr/>
        </p:nvPicPr>
        <p:blipFill>
          <a:blip r:embed="rId3">
            <a:alphaModFix/>
          </a:blip>
          <a:stretch>
            <a:fillRect/>
          </a:stretch>
        </p:blipFill>
        <p:spPr>
          <a:xfrm>
            <a:off x="7656585" y="1272023"/>
            <a:ext cx="3905450" cy="3905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a:highlight>
                  <a:schemeClr val="lt1"/>
                </a:highlight>
              </a:rPr>
              <a:t>Forslag til jobber på spleis og od.no</a:t>
            </a:r>
            <a:endParaRPr b="1" dirty="0">
              <a:highlight>
                <a:schemeClr val="lt1"/>
              </a:highlight>
            </a:endParaRPr>
          </a:p>
        </p:txBody>
      </p:sp>
      <p:pic>
        <p:nvPicPr>
          <p:cNvPr id="212" name="Google Shape;212;p27"/>
          <p:cNvPicPr preferRelativeResize="0"/>
          <p:nvPr/>
        </p:nvPicPr>
        <p:blipFill rotWithShape="1">
          <a:blip r:embed="rId3">
            <a:alphaModFix/>
          </a:blip>
          <a:srcRect l="63836" t="27772" r="10112" b="5707"/>
          <a:stretch/>
        </p:blipFill>
        <p:spPr>
          <a:xfrm>
            <a:off x="1002850" y="1387975"/>
            <a:ext cx="2853850" cy="4099183"/>
          </a:xfrm>
          <a:prstGeom prst="rect">
            <a:avLst/>
          </a:prstGeom>
          <a:noFill/>
          <a:ln>
            <a:noFill/>
          </a:ln>
        </p:spPr>
      </p:pic>
      <p:pic>
        <p:nvPicPr>
          <p:cNvPr id="213" name="Google Shape;213;p27"/>
          <p:cNvPicPr preferRelativeResize="0"/>
          <p:nvPr/>
        </p:nvPicPr>
        <p:blipFill rotWithShape="1">
          <a:blip r:embed="rId4">
            <a:alphaModFix/>
          </a:blip>
          <a:srcRect l="63362" t="25670" r="8927" b="7809"/>
          <a:stretch/>
        </p:blipFill>
        <p:spPr>
          <a:xfrm>
            <a:off x="7827300" y="1327938"/>
            <a:ext cx="3111701" cy="4202126"/>
          </a:xfrm>
          <a:prstGeom prst="rect">
            <a:avLst/>
          </a:prstGeom>
          <a:noFill/>
          <a:ln>
            <a:noFill/>
          </a:ln>
        </p:spPr>
      </p:pic>
      <p:pic>
        <p:nvPicPr>
          <p:cNvPr id="214" name="Google Shape;214;p27"/>
          <p:cNvPicPr preferRelativeResize="0"/>
          <p:nvPr/>
        </p:nvPicPr>
        <p:blipFill rotWithShape="1">
          <a:blip r:embed="rId5">
            <a:alphaModFix/>
          </a:blip>
          <a:srcRect l="8485" t="21832" r="63837" b="10741"/>
          <a:stretch/>
        </p:blipFill>
        <p:spPr>
          <a:xfrm>
            <a:off x="4451637" y="1379412"/>
            <a:ext cx="2991274" cy="4099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a:t>Spleis har </a:t>
            </a:r>
            <a:r>
              <a:rPr lang="no-NO" b="1">
                <a:highlight>
                  <a:schemeClr val="lt1"/>
                </a:highlight>
              </a:rPr>
              <a:t>mange muligheter!</a:t>
            </a:r>
            <a:endParaRPr b="1" dirty="0">
              <a:highlight>
                <a:schemeClr val="lt1"/>
              </a:highlight>
            </a:endParaRPr>
          </a:p>
        </p:txBody>
      </p:sp>
      <p:sp>
        <p:nvSpPr>
          <p:cNvPr id="220" name="Google Shape;220;p28"/>
          <p:cNvSpPr txBox="1">
            <a:spLocks noGrp="1"/>
          </p:cNvSpPr>
          <p:nvPr>
            <p:ph type="body" idx="1"/>
          </p:nvPr>
        </p:nvSpPr>
        <p:spPr>
          <a:xfrm>
            <a:off x="838200" y="1421884"/>
            <a:ext cx="10515600" cy="41874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1000"/>
              </a:spcBef>
              <a:spcAft>
                <a:spcPts val="0"/>
              </a:spcAft>
              <a:buSzPts val="1800"/>
              <a:buChar char="●"/>
            </a:pPr>
            <a:r>
              <a:rPr lang="no-NO"/>
              <a:t>Elever kan jobbe alene, i grupper, klassevis eller på trinn. </a:t>
            </a:r>
            <a:endParaRPr dirty="0"/>
          </a:p>
          <a:p>
            <a:pPr marL="457200" lvl="0" indent="-342900" algn="l" rtl="0">
              <a:lnSpc>
                <a:spcPct val="150000"/>
              </a:lnSpc>
              <a:spcBef>
                <a:spcPts val="0"/>
              </a:spcBef>
              <a:spcAft>
                <a:spcPts val="0"/>
              </a:spcAft>
              <a:buSzPts val="1800"/>
              <a:buChar char="●"/>
            </a:pPr>
            <a:r>
              <a:rPr lang="no-NO"/>
              <a:t>Del Spleisen- ulike delingslenker </a:t>
            </a:r>
            <a:endParaRPr dirty="0"/>
          </a:p>
          <a:p>
            <a:pPr marL="457200" lvl="0" indent="-342900" algn="l" rtl="0">
              <a:lnSpc>
                <a:spcPct val="150000"/>
              </a:lnSpc>
              <a:spcBef>
                <a:spcPts val="0"/>
              </a:spcBef>
              <a:spcAft>
                <a:spcPts val="0"/>
              </a:spcAft>
              <a:buSzPts val="1800"/>
              <a:buChar char="●"/>
            </a:pPr>
            <a:r>
              <a:rPr lang="no-NO"/>
              <a:t>QR-koder- til spleisen eller direkte til betalingssiden  </a:t>
            </a:r>
            <a:endParaRPr dirty="0"/>
          </a:p>
          <a:p>
            <a:pPr marL="457200" lvl="0" indent="-342900" algn="l" rtl="0">
              <a:lnSpc>
                <a:spcPct val="150000"/>
              </a:lnSpc>
              <a:spcBef>
                <a:spcPts val="0"/>
              </a:spcBef>
              <a:spcAft>
                <a:spcPts val="0"/>
              </a:spcAft>
              <a:buSzPts val="1800"/>
              <a:buChar char="●"/>
            </a:pPr>
            <a:r>
              <a:rPr lang="no-NO"/>
              <a:t>Antall varer - til fast minstepris </a:t>
            </a:r>
            <a:endParaRPr dirty="0"/>
          </a:p>
          <a:p>
            <a:pPr marL="457200" lvl="0" indent="-342900" algn="l" rtl="0">
              <a:lnSpc>
                <a:spcPct val="150000"/>
              </a:lnSpc>
              <a:spcBef>
                <a:spcPts val="0"/>
              </a:spcBef>
              <a:spcAft>
                <a:spcPts val="0"/>
              </a:spcAft>
              <a:buSzPts val="1800"/>
              <a:buChar char="●"/>
            </a:pPr>
            <a:r>
              <a:rPr lang="no-NO"/>
              <a:t>Oppdatering til bidragsytere om man f.eks rydder en strand</a:t>
            </a:r>
            <a:endParaRPr dirty="0"/>
          </a:p>
          <a:p>
            <a:pPr marL="457200" lvl="0" indent="-342900" algn="l" rtl="0">
              <a:lnSpc>
                <a:spcPct val="150000"/>
              </a:lnSpc>
              <a:spcBef>
                <a:spcPts val="0"/>
              </a:spcBef>
              <a:spcAft>
                <a:spcPts val="0"/>
              </a:spcAft>
              <a:buSzPts val="1800"/>
              <a:buChar char="●"/>
            </a:pPr>
            <a:r>
              <a:rPr lang="no-NO"/>
              <a:t>Send melding til bidragsytere</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title"/>
          </p:nvPr>
        </p:nvSpPr>
        <p:spPr>
          <a:xfrm>
            <a:off x="838200" y="2089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dirty="0"/>
              <a:t>Tidligere prosjekter med suksess!</a:t>
            </a:r>
            <a:endParaRPr b="1" dirty="0"/>
          </a:p>
        </p:txBody>
      </p:sp>
      <p:pic>
        <p:nvPicPr>
          <p:cNvPr id="226" name="Google Shape;226;p29"/>
          <p:cNvPicPr preferRelativeResize="0"/>
          <p:nvPr/>
        </p:nvPicPr>
        <p:blipFill rotWithShape="1">
          <a:blip r:embed="rId3">
            <a:alphaModFix/>
          </a:blip>
          <a:srcRect l="33579" t="8332" r="34978"/>
          <a:stretch/>
        </p:blipFill>
        <p:spPr>
          <a:xfrm>
            <a:off x="588819" y="1207628"/>
            <a:ext cx="2610600" cy="4296551"/>
          </a:xfrm>
          <a:prstGeom prst="rect">
            <a:avLst/>
          </a:prstGeom>
          <a:noFill/>
          <a:ln>
            <a:noFill/>
          </a:ln>
        </p:spPr>
      </p:pic>
      <p:pic>
        <p:nvPicPr>
          <p:cNvPr id="228" name="Google Shape;228;p29"/>
          <p:cNvPicPr preferRelativeResize="0"/>
          <p:nvPr/>
        </p:nvPicPr>
        <p:blipFill rotWithShape="1">
          <a:blip r:embed="rId4">
            <a:alphaModFix/>
          </a:blip>
          <a:srcRect l="3969" t="8825" r="65656"/>
          <a:stretch/>
        </p:blipFill>
        <p:spPr>
          <a:xfrm>
            <a:off x="3448800" y="1207628"/>
            <a:ext cx="2610600" cy="4162921"/>
          </a:xfrm>
          <a:prstGeom prst="rect">
            <a:avLst/>
          </a:prstGeom>
          <a:noFill/>
          <a:ln>
            <a:noFill/>
          </a:ln>
        </p:spPr>
      </p:pic>
      <p:pic>
        <p:nvPicPr>
          <p:cNvPr id="2" name="Bilde 1"/>
          <p:cNvPicPr>
            <a:picLocks noChangeAspect="1"/>
          </p:cNvPicPr>
          <p:nvPr/>
        </p:nvPicPr>
        <p:blipFill>
          <a:blip r:embed="rId5"/>
          <a:stretch>
            <a:fillRect/>
          </a:stretch>
        </p:blipFill>
        <p:spPr>
          <a:xfrm>
            <a:off x="6096000" y="2144592"/>
            <a:ext cx="3642087" cy="3225957"/>
          </a:xfrm>
          <a:prstGeom prst="rect">
            <a:avLst/>
          </a:prstGeom>
        </p:spPr>
      </p:pic>
      <p:pic>
        <p:nvPicPr>
          <p:cNvPr id="3" name="Bilde 2"/>
          <p:cNvPicPr>
            <a:picLocks noChangeAspect="1"/>
          </p:cNvPicPr>
          <p:nvPr/>
        </p:nvPicPr>
        <p:blipFill>
          <a:blip r:embed="rId6"/>
          <a:stretch>
            <a:fillRect/>
          </a:stretch>
        </p:blipFill>
        <p:spPr>
          <a:xfrm>
            <a:off x="9597037" y="1387687"/>
            <a:ext cx="2286903" cy="39828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a:t>Samhold og kreativitet på OD-dagen</a:t>
            </a:r>
            <a:endParaRPr b="1" dirty="0"/>
          </a:p>
        </p:txBody>
      </p:sp>
      <p:pic>
        <p:nvPicPr>
          <p:cNvPr id="241" name="Google Shape;241;p31"/>
          <p:cNvPicPr preferRelativeResize="0"/>
          <p:nvPr/>
        </p:nvPicPr>
        <p:blipFill>
          <a:blip r:embed="rId3">
            <a:alphaModFix/>
          </a:blip>
          <a:stretch>
            <a:fillRect/>
          </a:stretch>
        </p:blipFill>
        <p:spPr>
          <a:xfrm>
            <a:off x="8262650" y="1690813"/>
            <a:ext cx="3655675" cy="3655675"/>
          </a:xfrm>
          <a:prstGeom prst="rect">
            <a:avLst/>
          </a:prstGeom>
          <a:noFill/>
          <a:ln>
            <a:noFill/>
          </a:ln>
        </p:spPr>
      </p:pic>
      <p:pic>
        <p:nvPicPr>
          <p:cNvPr id="242" name="Google Shape;242;p31"/>
          <p:cNvPicPr preferRelativeResize="0"/>
          <p:nvPr/>
        </p:nvPicPr>
        <p:blipFill>
          <a:blip r:embed="rId4">
            <a:alphaModFix/>
          </a:blip>
          <a:stretch>
            <a:fillRect/>
          </a:stretch>
        </p:blipFill>
        <p:spPr>
          <a:xfrm>
            <a:off x="838200" y="1690825"/>
            <a:ext cx="2741733" cy="3655650"/>
          </a:xfrm>
          <a:prstGeom prst="rect">
            <a:avLst/>
          </a:prstGeom>
          <a:noFill/>
          <a:ln>
            <a:noFill/>
          </a:ln>
        </p:spPr>
      </p:pic>
      <p:pic>
        <p:nvPicPr>
          <p:cNvPr id="243" name="Google Shape;243;p31"/>
          <p:cNvPicPr preferRelativeResize="0"/>
          <p:nvPr/>
        </p:nvPicPr>
        <p:blipFill>
          <a:blip r:embed="rId5">
            <a:alphaModFix/>
          </a:blip>
          <a:stretch>
            <a:fillRect/>
          </a:stretch>
        </p:blipFill>
        <p:spPr>
          <a:xfrm>
            <a:off x="2982466" y="1690825"/>
            <a:ext cx="6227058" cy="3655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2"/>
          <p:cNvSpPr txBox="1">
            <a:spLocks noGrp="1"/>
          </p:cNvSpPr>
          <p:nvPr>
            <p:ph type="ctrTitle"/>
          </p:nvPr>
        </p:nvSpPr>
        <p:spPr>
          <a:xfrm>
            <a:off x="254100" y="1194950"/>
            <a:ext cx="116838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no-NO" b="1"/>
              <a:t>Lag din egen spleis!</a:t>
            </a:r>
            <a:endParaRPr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A366"/>
        </a:solidFill>
        <a:effectLst/>
      </p:bgPr>
    </p:bg>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838200" y="292925"/>
            <a:ext cx="10918500" cy="1325700"/>
          </a:xfrm>
          <a:prstGeom prst="rect">
            <a:avLst/>
          </a:prstGeom>
        </p:spPr>
        <p:txBody>
          <a:bodyPr spcFirstLastPara="1" wrap="square" lIns="91425" tIns="45700" rIns="91425" bIns="45700" anchor="ctr" anchorCtr="0">
            <a:noAutofit/>
          </a:bodyPr>
          <a:lstStyle/>
          <a:p>
            <a:pPr marL="457200" lvl="0" indent="-495300" algn="l" rtl="0">
              <a:spcBef>
                <a:spcPts val="0"/>
              </a:spcBef>
              <a:spcAft>
                <a:spcPts val="0"/>
              </a:spcAft>
              <a:buClr>
                <a:srgbClr val="5B2EA3"/>
              </a:buClr>
              <a:buSzPts val="4200"/>
              <a:buAutoNum type="arabicPeriod"/>
            </a:pPr>
            <a:r>
              <a:rPr lang="no-NO" sz="4200" b="1">
                <a:solidFill>
                  <a:srgbClr val="5B2EA3"/>
                </a:solidFill>
                <a:highlight>
                  <a:srgbClr val="FFA366"/>
                </a:highlight>
              </a:rPr>
              <a:t>Gå inn på spleis.no/od og “start spleis”</a:t>
            </a:r>
            <a:endParaRPr sz="4200" b="1" dirty="0">
              <a:solidFill>
                <a:srgbClr val="5B2EA3"/>
              </a:solidFill>
              <a:highlight>
                <a:srgbClr val="FFA366"/>
              </a:highlight>
            </a:endParaRPr>
          </a:p>
        </p:txBody>
      </p:sp>
      <p:pic>
        <p:nvPicPr>
          <p:cNvPr id="254" name="Google Shape;254;p33"/>
          <p:cNvPicPr preferRelativeResize="0"/>
          <p:nvPr/>
        </p:nvPicPr>
        <p:blipFill>
          <a:blip r:embed="rId3">
            <a:alphaModFix/>
          </a:blip>
          <a:stretch>
            <a:fillRect/>
          </a:stretch>
        </p:blipFill>
        <p:spPr>
          <a:xfrm>
            <a:off x="2394750" y="3289300"/>
            <a:ext cx="7265923" cy="3015626"/>
          </a:xfrm>
          <a:prstGeom prst="rect">
            <a:avLst/>
          </a:prstGeom>
          <a:noFill/>
          <a:ln>
            <a:noFill/>
          </a:ln>
        </p:spPr>
      </p:pic>
      <p:pic>
        <p:nvPicPr>
          <p:cNvPr id="255" name="Google Shape;255;p33"/>
          <p:cNvPicPr preferRelativeResize="0"/>
          <p:nvPr/>
        </p:nvPicPr>
        <p:blipFill>
          <a:blip r:embed="rId4">
            <a:alphaModFix/>
          </a:blip>
          <a:stretch>
            <a:fillRect/>
          </a:stretch>
        </p:blipFill>
        <p:spPr>
          <a:xfrm>
            <a:off x="2407575" y="1336710"/>
            <a:ext cx="7253090" cy="1952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dirty="0">
                <a:solidFill>
                  <a:srgbClr val="5B2EA3"/>
                </a:solidFill>
                <a:highlight>
                  <a:srgbClr val="FFA366"/>
                </a:highlight>
              </a:rPr>
              <a:t>2. Logg </a:t>
            </a:r>
            <a:r>
              <a:rPr lang="no-NO" b="1" dirty="0" smtClean="0">
                <a:solidFill>
                  <a:srgbClr val="5B2EA3"/>
                </a:solidFill>
                <a:highlight>
                  <a:srgbClr val="FFA366"/>
                </a:highlight>
              </a:rPr>
              <a:t>inn</a:t>
            </a:r>
            <a:r>
              <a:rPr lang="nb-NO" b="1" dirty="0" smtClean="0">
                <a:solidFill>
                  <a:srgbClr val="5B2EA3"/>
                </a:solidFill>
                <a:highlight>
                  <a:srgbClr val="FFA366"/>
                </a:highlight>
              </a:rPr>
              <a:t> og velg skole</a:t>
            </a:r>
            <a:endParaRPr b="1" dirty="0">
              <a:solidFill>
                <a:srgbClr val="5B2EA3"/>
              </a:solidFill>
              <a:highlight>
                <a:srgbClr val="FFA366"/>
              </a:highlight>
            </a:endParaRPr>
          </a:p>
        </p:txBody>
      </p:sp>
      <p:pic>
        <p:nvPicPr>
          <p:cNvPr id="261" name="Google Shape;261;p34"/>
          <p:cNvPicPr preferRelativeResize="0"/>
          <p:nvPr/>
        </p:nvPicPr>
        <p:blipFill rotWithShape="1">
          <a:blip r:embed="rId3">
            <a:alphaModFix/>
          </a:blip>
          <a:srcRect t="15387" b="5947"/>
          <a:stretch/>
        </p:blipFill>
        <p:spPr>
          <a:xfrm>
            <a:off x="602775" y="1690824"/>
            <a:ext cx="5552093" cy="3299013"/>
          </a:xfrm>
          <a:prstGeom prst="rect">
            <a:avLst/>
          </a:prstGeom>
          <a:noFill/>
          <a:ln>
            <a:noFill/>
          </a:ln>
        </p:spPr>
      </p:pic>
      <p:pic>
        <p:nvPicPr>
          <p:cNvPr id="2" name="Bilde 1"/>
          <p:cNvPicPr>
            <a:picLocks noChangeAspect="1"/>
          </p:cNvPicPr>
          <p:nvPr/>
        </p:nvPicPr>
        <p:blipFill rotWithShape="1">
          <a:blip r:embed="rId4"/>
          <a:srcRect l="16343" t="3550" r="17819" b="1"/>
          <a:stretch/>
        </p:blipFill>
        <p:spPr>
          <a:xfrm>
            <a:off x="6259707" y="1690825"/>
            <a:ext cx="4989254" cy="32990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b-NO" b="1" dirty="0"/>
              <a:t>3</a:t>
            </a:r>
            <a:r>
              <a:rPr lang="no-NO" b="1" dirty="0" smtClean="0"/>
              <a:t>. </a:t>
            </a:r>
            <a:r>
              <a:rPr lang="no-NO" b="1" dirty="0"/>
              <a:t>Velg hvem du skal jobbe med </a:t>
            </a:r>
            <a:endParaRPr b="1" dirty="0"/>
          </a:p>
        </p:txBody>
      </p:sp>
      <p:pic>
        <p:nvPicPr>
          <p:cNvPr id="273" name="Google Shape;273;p36"/>
          <p:cNvPicPr preferRelativeResize="0"/>
          <p:nvPr/>
        </p:nvPicPr>
        <p:blipFill rotWithShape="1">
          <a:blip r:embed="rId3">
            <a:alphaModFix/>
          </a:blip>
          <a:srcRect l="2265" t="14723" r="1349" b="6542"/>
          <a:stretch/>
        </p:blipFill>
        <p:spPr>
          <a:xfrm>
            <a:off x="985300" y="1383750"/>
            <a:ext cx="10221394" cy="46963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7"/>
          <p:cNvSpPr txBox="1">
            <a:spLocks noGrp="1"/>
          </p:cNvSpPr>
          <p:nvPr>
            <p:ph type="ctrTitle"/>
          </p:nvPr>
        </p:nvSpPr>
        <p:spPr>
          <a:xfrm>
            <a:off x="829050" y="1214350"/>
            <a:ext cx="105339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no-NO" sz="7700" b="1"/>
              <a:t>Jobber til OD-dagen!</a:t>
            </a:r>
            <a:endParaRPr sz="7700" b="1" dirty="0"/>
          </a:p>
        </p:txBody>
      </p:sp>
      <p:sp>
        <p:nvSpPr>
          <p:cNvPr id="139" name="Google Shape;139;p17"/>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no-NO" sz="2900"/>
              <a:t>*navn*</a:t>
            </a:r>
            <a:endParaRPr sz="2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b-NO" b="1" dirty="0"/>
              <a:t>4</a:t>
            </a:r>
            <a:r>
              <a:rPr lang="no-NO" b="1" dirty="0" smtClean="0"/>
              <a:t>. </a:t>
            </a:r>
            <a:r>
              <a:rPr lang="no-NO" b="1" dirty="0"/>
              <a:t>Gi spleisen et navn</a:t>
            </a:r>
            <a:endParaRPr b="1" dirty="0"/>
          </a:p>
        </p:txBody>
      </p:sp>
      <p:pic>
        <p:nvPicPr>
          <p:cNvPr id="279" name="Google Shape;279;p37"/>
          <p:cNvPicPr preferRelativeResize="0"/>
          <p:nvPr/>
        </p:nvPicPr>
        <p:blipFill rotWithShape="1">
          <a:blip r:embed="rId3">
            <a:alphaModFix/>
          </a:blip>
          <a:srcRect t="13872" b="6127"/>
          <a:stretch/>
        </p:blipFill>
        <p:spPr>
          <a:xfrm>
            <a:off x="1355199" y="1690825"/>
            <a:ext cx="9481598" cy="42664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b-NO" b="1" dirty="0"/>
              <a:t>5</a:t>
            </a:r>
            <a:r>
              <a:rPr lang="no-NO" b="1" dirty="0" smtClean="0"/>
              <a:t>. </a:t>
            </a:r>
            <a:r>
              <a:rPr lang="no-NO" b="1" dirty="0"/>
              <a:t>Hvor mye skal du jobbe inn?</a:t>
            </a:r>
            <a:endParaRPr b="1" dirty="0"/>
          </a:p>
        </p:txBody>
      </p:sp>
      <p:pic>
        <p:nvPicPr>
          <p:cNvPr id="285" name="Google Shape;285;p38"/>
          <p:cNvPicPr preferRelativeResize="0"/>
          <p:nvPr/>
        </p:nvPicPr>
        <p:blipFill rotWithShape="1">
          <a:blip r:embed="rId3">
            <a:alphaModFix/>
          </a:blip>
          <a:srcRect t="14032" b="6866"/>
          <a:stretch/>
        </p:blipFill>
        <p:spPr>
          <a:xfrm>
            <a:off x="1152100" y="1514762"/>
            <a:ext cx="9887798" cy="43996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9"/>
          <p:cNvSpPr txBox="1">
            <a:spLocks noGrp="1"/>
          </p:cNvSpPr>
          <p:nvPr>
            <p:ph type="title"/>
          </p:nvPr>
        </p:nvSpPr>
        <p:spPr>
          <a:xfrm>
            <a:off x="838200" y="365125"/>
            <a:ext cx="11353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b-NO" b="1" dirty="0"/>
              <a:t>6</a:t>
            </a:r>
            <a:r>
              <a:rPr lang="no-NO" b="1" dirty="0" smtClean="0"/>
              <a:t>. </a:t>
            </a:r>
            <a:r>
              <a:rPr lang="no-NO" b="1" dirty="0"/>
              <a:t>Fortell hvorfor folk skal støtte spleisen</a:t>
            </a:r>
            <a:endParaRPr b="1" dirty="0"/>
          </a:p>
        </p:txBody>
      </p:sp>
      <p:pic>
        <p:nvPicPr>
          <p:cNvPr id="291" name="Google Shape;291;p39"/>
          <p:cNvPicPr preferRelativeResize="0"/>
          <p:nvPr/>
        </p:nvPicPr>
        <p:blipFill rotWithShape="1">
          <a:blip r:embed="rId3">
            <a:alphaModFix/>
          </a:blip>
          <a:srcRect t="14294" b="6553"/>
          <a:stretch/>
        </p:blipFill>
        <p:spPr>
          <a:xfrm>
            <a:off x="1511674" y="1690825"/>
            <a:ext cx="9168648" cy="40821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b-NO" b="1" dirty="0"/>
              <a:t>7</a:t>
            </a:r>
            <a:r>
              <a:rPr lang="no-NO" b="1" dirty="0" smtClean="0"/>
              <a:t>. </a:t>
            </a:r>
            <a:r>
              <a:rPr lang="no-NO" b="1" dirty="0"/>
              <a:t>Legg inn et bilde</a:t>
            </a:r>
            <a:endParaRPr b="1" dirty="0"/>
          </a:p>
        </p:txBody>
      </p:sp>
      <p:pic>
        <p:nvPicPr>
          <p:cNvPr id="297" name="Google Shape;297;p40"/>
          <p:cNvPicPr preferRelativeResize="0"/>
          <p:nvPr/>
        </p:nvPicPr>
        <p:blipFill rotWithShape="1">
          <a:blip r:embed="rId3">
            <a:alphaModFix/>
          </a:blip>
          <a:srcRect l="1348" t="14723" r="1658" b="6542"/>
          <a:stretch/>
        </p:blipFill>
        <p:spPr>
          <a:xfrm>
            <a:off x="1125938" y="1480075"/>
            <a:ext cx="9940123" cy="4538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b-NO" b="1" dirty="0"/>
              <a:t>8</a:t>
            </a:r>
            <a:r>
              <a:rPr lang="no-NO" b="1" dirty="0" smtClean="0"/>
              <a:t>. </a:t>
            </a:r>
            <a:r>
              <a:rPr lang="no-NO" b="1" dirty="0"/>
              <a:t>Gjøre/selge noe for en bestemt sum</a:t>
            </a:r>
            <a:endParaRPr b="1" dirty="0"/>
          </a:p>
        </p:txBody>
      </p:sp>
      <p:pic>
        <p:nvPicPr>
          <p:cNvPr id="303" name="Google Shape;303;p41"/>
          <p:cNvPicPr preferRelativeResize="0"/>
          <p:nvPr/>
        </p:nvPicPr>
        <p:blipFill rotWithShape="1">
          <a:blip r:embed="rId3">
            <a:alphaModFix/>
          </a:blip>
          <a:srcRect l="2733" t="14299" r="1352" b="7392"/>
          <a:stretch/>
        </p:blipFill>
        <p:spPr>
          <a:xfrm>
            <a:off x="1027650" y="1506600"/>
            <a:ext cx="10047552" cy="46144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b-NO" b="1" dirty="0"/>
              <a:t>9</a:t>
            </a:r>
            <a:r>
              <a:rPr lang="no-NO" b="1" dirty="0" smtClean="0"/>
              <a:t>. </a:t>
            </a:r>
            <a:r>
              <a:rPr lang="no-NO" b="1" dirty="0"/>
              <a:t>Gjør de siste </a:t>
            </a:r>
            <a:r>
              <a:rPr lang="no-NO" b="1" dirty="0" smtClean="0"/>
              <a:t>endringene</a:t>
            </a:r>
            <a:r>
              <a:rPr lang="nb-NO" b="1" dirty="0" smtClean="0"/>
              <a:t> og start!</a:t>
            </a:r>
            <a:endParaRPr b="1" dirty="0"/>
          </a:p>
        </p:txBody>
      </p:sp>
      <p:pic>
        <p:nvPicPr>
          <p:cNvPr id="309" name="Google Shape;309;p42"/>
          <p:cNvPicPr preferRelativeResize="0"/>
          <p:nvPr/>
        </p:nvPicPr>
        <p:blipFill rotWithShape="1">
          <a:blip r:embed="rId3">
            <a:alphaModFix/>
          </a:blip>
          <a:srcRect l="30681" t="17668" r="33320" b="7809"/>
          <a:stretch/>
        </p:blipFill>
        <p:spPr>
          <a:xfrm>
            <a:off x="1156710" y="1690825"/>
            <a:ext cx="3980242" cy="4634901"/>
          </a:xfrm>
          <a:prstGeom prst="rect">
            <a:avLst/>
          </a:prstGeom>
          <a:noFill/>
          <a:ln>
            <a:noFill/>
          </a:ln>
        </p:spPr>
      </p:pic>
      <p:pic>
        <p:nvPicPr>
          <p:cNvPr id="2" name="Bilde 1"/>
          <p:cNvPicPr>
            <a:picLocks noChangeAspect="1"/>
          </p:cNvPicPr>
          <p:nvPr/>
        </p:nvPicPr>
        <p:blipFill>
          <a:blip r:embed="rId4"/>
          <a:stretch>
            <a:fillRect/>
          </a:stretch>
        </p:blipFill>
        <p:spPr>
          <a:xfrm>
            <a:off x="5577915" y="1690825"/>
            <a:ext cx="5201995" cy="463490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b-NO" b="1" dirty="0" smtClean="0"/>
              <a:t>10</a:t>
            </a:r>
            <a:r>
              <a:rPr lang="no-NO" b="1" dirty="0" smtClean="0"/>
              <a:t>. </a:t>
            </a:r>
            <a:r>
              <a:rPr lang="no-NO" b="1" dirty="0"/>
              <a:t>Del spleisen</a:t>
            </a:r>
            <a:endParaRPr b="1" dirty="0"/>
          </a:p>
        </p:txBody>
      </p:sp>
      <p:pic>
        <p:nvPicPr>
          <p:cNvPr id="322" name="Google Shape;322;p44"/>
          <p:cNvPicPr preferRelativeResize="0"/>
          <p:nvPr/>
        </p:nvPicPr>
        <p:blipFill rotWithShape="1">
          <a:blip r:embed="rId3">
            <a:alphaModFix/>
          </a:blip>
          <a:srcRect l="38281" t="14622" r="36700" b="32242"/>
          <a:stretch/>
        </p:blipFill>
        <p:spPr>
          <a:xfrm>
            <a:off x="1164606" y="1672275"/>
            <a:ext cx="3040927" cy="3652686"/>
          </a:xfrm>
          <a:prstGeom prst="rect">
            <a:avLst/>
          </a:prstGeom>
          <a:noFill/>
          <a:ln>
            <a:noFill/>
          </a:ln>
        </p:spPr>
      </p:pic>
      <p:pic>
        <p:nvPicPr>
          <p:cNvPr id="323" name="Google Shape;323;p44"/>
          <p:cNvPicPr preferRelativeResize="0"/>
          <p:nvPr/>
        </p:nvPicPr>
        <p:blipFill rotWithShape="1">
          <a:blip r:embed="rId4">
            <a:alphaModFix/>
          </a:blip>
          <a:srcRect l="36571" t="20262" r="37906" b="20386"/>
          <a:stretch/>
        </p:blipFill>
        <p:spPr>
          <a:xfrm>
            <a:off x="4695143" y="1717098"/>
            <a:ext cx="2887830" cy="3563039"/>
          </a:xfrm>
          <a:prstGeom prst="rect">
            <a:avLst/>
          </a:prstGeom>
          <a:noFill/>
          <a:ln>
            <a:noFill/>
          </a:ln>
        </p:spPr>
      </p:pic>
      <p:pic>
        <p:nvPicPr>
          <p:cNvPr id="2" name="Bilde 1"/>
          <p:cNvPicPr>
            <a:picLocks noChangeAspect="1"/>
          </p:cNvPicPr>
          <p:nvPr/>
        </p:nvPicPr>
        <p:blipFill>
          <a:blip r:embed="rId5"/>
          <a:stretch>
            <a:fillRect/>
          </a:stretch>
        </p:blipFill>
        <p:spPr>
          <a:xfrm>
            <a:off x="8072583" y="1672275"/>
            <a:ext cx="2531813" cy="358158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dirty="0" smtClean="0"/>
              <a:t>1</a:t>
            </a:r>
            <a:r>
              <a:rPr lang="nb-NO" b="1" dirty="0" smtClean="0"/>
              <a:t>1</a:t>
            </a:r>
            <a:r>
              <a:rPr lang="no-NO" b="1" dirty="0" smtClean="0"/>
              <a:t>. </a:t>
            </a:r>
            <a:r>
              <a:rPr lang="no-NO" b="1" dirty="0"/>
              <a:t>Få inn betalinger</a:t>
            </a:r>
            <a:endParaRPr b="1" dirty="0"/>
          </a:p>
        </p:txBody>
      </p:sp>
      <p:pic>
        <p:nvPicPr>
          <p:cNvPr id="341" name="Google Shape;341;p46"/>
          <p:cNvPicPr preferRelativeResize="0"/>
          <p:nvPr/>
        </p:nvPicPr>
        <p:blipFill rotWithShape="1">
          <a:blip r:embed="rId3">
            <a:alphaModFix/>
          </a:blip>
          <a:srcRect l="27538" t="26621" r="30315" b="32535"/>
          <a:stretch/>
        </p:blipFill>
        <p:spPr>
          <a:xfrm>
            <a:off x="742850" y="3064088"/>
            <a:ext cx="5138376" cy="2800975"/>
          </a:xfrm>
          <a:prstGeom prst="rect">
            <a:avLst/>
          </a:prstGeom>
          <a:noFill/>
          <a:ln>
            <a:noFill/>
          </a:ln>
        </p:spPr>
      </p:pic>
      <p:pic>
        <p:nvPicPr>
          <p:cNvPr id="343" name="Google Shape;343;p46"/>
          <p:cNvPicPr preferRelativeResize="0"/>
          <p:nvPr/>
        </p:nvPicPr>
        <p:blipFill rotWithShape="1">
          <a:blip r:embed="rId4">
            <a:alphaModFix/>
          </a:blip>
          <a:srcRect l="33269" t="19247" r="32095" b="16443"/>
          <a:stretch/>
        </p:blipFill>
        <p:spPr>
          <a:xfrm>
            <a:off x="6161949" y="2697017"/>
            <a:ext cx="2962425" cy="3168046"/>
          </a:xfrm>
          <a:prstGeom prst="rect">
            <a:avLst/>
          </a:prstGeom>
          <a:noFill/>
          <a:ln>
            <a:noFill/>
          </a:ln>
        </p:spPr>
      </p:pic>
      <p:pic>
        <p:nvPicPr>
          <p:cNvPr id="344" name="Google Shape;344;p46"/>
          <p:cNvPicPr preferRelativeResize="0"/>
          <p:nvPr/>
        </p:nvPicPr>
        <p:blipFill rotWithShape="1">
          <a:blip r:embed="rId5">
            <a:alphaModFix/>
          </a:blip>
          <a:srcRect t="6191"/>
          <a:stretch/>
        </p:blipFill>
        <p:spPr>
          <a:xfrm>
            <a:off x="9405097" y="1591463"/>
            <a:ext cx="2106600" cy="4273600"/>
          </a:xfrm>
          <a:prstGeom prst="rect">
            <a:avLst/>
          </a:prstGeom>
          <a:noFill/>
          <a:ln>
            <a:noFill/>
          </a:ln>
        </p:spPr>
      </p:pic>
      <p:pic>
        <p:nvPicPr>
          <p:cNvPr id="345" name="Google Shape;345;p46"/>
          <p:cNvPicPr preferRelativeResize="0"/>
          <p:nvPr/>
        </p:nvPicPr>
        <p:blipFill rotWithShape="1">
          <a:blip r:embed="rId6">
            <a:alphaModFix/>
          </a:blip>
          <a:srcRect l="78975" t="55555" r="11278" b="38679"/>
          <a:stretch/>
        </p:blipFill>
        <p:spPr>
          <a:xfrm>
            <a:off x="2057225" y="1916212"/>
            <a:ext cx="2509627" cy="922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7"/>
          <p:cNvSpPr txBox="1">
            <a:spLocks noGrp="1"/>
          </p:cNvSpPr>
          <p:nvPr>
            <p:ph type="title"/>
          </p:nvPr>
        </p:nvSpPr>
        <p:spPr>
          <a:xfrm>
            <a:off x="838200" y="365125"/>
            <a:ext cx="10515600" cy="1325700"/>
          </a:xfrm>
          <a:prstGeom prst="rect">
            <a:avLst/>
          </a:prstGeom>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no-NO" b="1"/>
              <a:t>Praktisk info om OD-dagen </a:t>
            </a:r>
            <a:r>
              <a:rPr lang="no-NO" b="1">
                <a:solidFill>
                  <a:srgbClr val="FF0000"/>
                </a:solidFill>
                <a:highlight>
                  <a:schemeClr val="lt1"/>
                </a:highlight>
              </a:rPr>
              <a:t>(tilpass gjerne til skolen- eller hopp over!)</a:t>
            </a:r>
            <a:endParaRPr b="1" dirty="0">
              <a:solidFill>
                <a:srgbClr val="FF0000"/>
              </a:solidFill>
              <a:highlight>
                <a:schemeClr val="lt1"/>
              </a:highlight>
            </a:endParaRPr>
          </a:p>
        </p:txBody>
      </p:sp>
      <p:sp>
        <p:nvSpPr>
          <p:cNvPr id="351" name="Google Shape;351;p47"/>
          <p:cNvSpPr txBox="1">
            <a:spLocks noGrp="1"/>
          </p:cNvSpPr>
          <p:nvPr>
            <p:ph type="body" idx="1"/>
          </p:nvPr>
        </p:nvSpPr>
        <p:spPr>
          <a:xfrm>
            <a:off x="838200" y="1802800"/>
            <a:ext cx="10515600" cy="4187400"/>
          </a:xfrm>
          <a:prstGeom prst="rect">
            <a:avLst/>
          </a:prstGeom>
        </p:spPr>
        <p:txBody>
          <a:bodyPr spcFirstLastPara="1" wrap="square" lIns="91425" tIns="45700" rIns="91425" bIns="45700" anchor="t" anchorCtr="0">
            <a:noAutofit/>
          </a:bodyPr>
          <a:lstStyle/>
          <a:p>
            <a:pPr marL="609600" lvl="0" indent="-482600" algn="l" rtl="0">
              <a:lnSpc>
                <a:spcPct val="150000"/>
              </a:lnSpc>
              <a:spcBef>
                <a:spcPts val="1000"/>
              </a:spcBef>
              <a:spcAft>
                <a:spcPts val="0"/>
              </a:spcAft>
              <a:buSzPts val="2800"/>
              <a:buFont typeface="Helvetica Neue"/>
              <a:buChar char="•"/>
            </a:pPr>
            <a:r>
              <a:rPr lang="no-NO"/>
              <a:t>Fyll ut lister: jobbe på OD-dagen eller OD-dagen på skolen? </a:t>
            </a:r>
            <a:endParaRPr dirty="0"/>
          </a:p>
          <a:p>
            <a:pPr marL="609600" lvl="0" indent="-482600" algn="l" rtl="0">
              <a:lnSpc>
                <a:spcPct val="150000"/>
              </a:lnSpc>
              <a:spcBef>
                <a:spcPts val="0"/>
              </a:spcBef>
              <a:spcAft>
                <a:spcPts val="0"/>
              </a:spcAft>
              <a:buSzPts val="2800"/>
              <a:buFont typeface="Helvetica Neue"/>
              <a:buChar char="•"/>
            </a:pPr>
            <a:r>
              <a:rPr lang="no-NO"/>
              <a:t>Elever som jobber er forsikret gjennom skolen </a:t>
            </a:r>
            <a:endParaRPr dirty="0"/>
          </a:p>
          <a:p>
            <a:pPr marL="609600" lvl="0" indent="-482600" algn="l" rtl="0">
              <a:lnSpc>
                <a:spcPct val="150000"/>
              </a:lnSpc>
              <a:spcBef>
                <a:spcPts val="0"/>
              </a:spcBef>
              <a:spcAft>
                <a:spcPts val="0"/>
              </a:spcAft>
              <a:buSzPts val="2800"/>
              <a:buFont typeface="Helvetica Neue"/>
              <a:buChar char="•"/>
            </a:pPr>
            <a:r>
              <a:rPr lang="no-NO"/>
              <a:t>De som ikke jobber, må på skolen og ha eget opplegg</a:t>
            </a:r>
            <a:endParaRPr dirty="0"/>
          </a:p>
          <a:p>
            <a:pPr marL="609600" lvl="0" indent="-482600" algn="l" rtl="0">
              <a:lnSpc>
                <a:spcPct val="150000"/>
              </a:lnSpc>
              <a:spcBef>
                <a:spcPts val="0"/>
              </a:spcBef>
              <a:spcAft>
                <a:spcPts val="0"/>
              </a:spcAft>
              <a:buSzPts val="2800"/>
              <a:buFont typeface="Helvetica Neue"/>
              <a:buChar char="•"/>
            </a:pPr>
            <a:r>
              <a:rPr lang="no-NO"/>
              <a:t>Arbeidskort for å holde oversikt </a:t>
            </a:r>
            <a:r>
              <a:rPr lang="no-NO">
                <a:solidFill>
                  <a:srgbClr val="FF0000"/>
                </a:solidFill>
                <a:highlight>
                  <a:schemeClr val="lt1"/>
                </a:highlight>
              </a:rPr>
              <a:t>(fjern om dere ikke bruker)</a:t>
            </a:r>
            <a:endParaRPr dirty="0">
              <a:solidFill>
                <a:srgbClr val="FF0000"/>
              </a:solidFill>
              <a:highlight>
                <a:schemeClr val="lt1"/>
              </a:highlight>
            </a:endParaRPr>
          </a:p>
          <a:p>
            <a:pPr marL="609600" lvl="0" indent="-482600" algn="l" rtl="0">
              <a:lnSpc>
                <a:spcPct val="150000"/>
              </a:lnSpc>
              <a:spcBef>
                <a:spcPts val="0"/>
              </a:spcBef>
              <a:spcAft>
                <a:spcPts val="0"/>
              </a:spcAft>
              <a:buSzPts val="2800"/>
              <a:buFont typeface="Helvetica Neue"/>
              <a:buChar char="•"/>
            </a:pPr>
            <a:r>
              <a:rPr lang="no-NO"/>
              <a:t>Betaling med Vipps, kort eller faktura på betale.od.no eller spleis</a:t>
            </a:r>
            <a:endParaRPr dirty="0"/>
          </a:p>
          <a:p>
            <a:pPr marL="609600" lvl="0" indent="0" algn="l" rtl="0">
              <a:lnSpc>
                <a:spcPct val="150000"/>
              </a:lnSpc>
              <a:spcBef>
                <a:spcPts val="1000"/>
              </a:spcBef>
              <a:spcAft>
                <a:spcPts val="0"/>
              </a:spcAft>
              <a:buNone/>
            </a:pPr>
            <a:endParaRPr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8"/>
          <p:cNvSpPr txBox="1">
            <a:spLocks noGrp="1"/>
          </p:cNvSpPr>
          <p:nvPr>
            <p:ph type="title"/>
          </p:nvPr>
        </p:nvSpPr>
        <p:spPr>
          <a:xfrm>
            <a:off x="838200" y="365125"/>
            <a:ext cx="10515600" cy="1325700"/>
          </a:xfrm>
          <a:prstGeom prst="rect">
            <a:avLst/>
          </a:prstGeom>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no-NO" b="1"/>
              <a:t>OD-dagen og jobber på </a:t>
            </a:r>
            <a:r>
              <a:rPr lang="no-NO" b="1">
                <a:solidFill>
                  <a:srgbClr val="FF0000"/>
                </a:solidFill>
                <a:highlight>
                  <a:schemeClr val="lt1"/>
                </a:highlight>
              </a:rPr>
              <a:t>*navn på skolen*</a:t>
            </a:r>
            <a:endParaRPr b="1" dirty="0">
              <a:solidFill>
                <a:srgbClr val="FF0000"/>
              </a:solidFill>
              <a:highlight>
                <a:schemeClr val="lt1"/>
              </a:highlight>
            </a:endParaRPr>
          </a:p>
        </p:txBody>
      </p:sp>
      <p:sp>
        <p:nvSpPr>
          <p:cNvPr id="357" name="Google Shape;357;p48"/>
          <p:cNvSpPr txBox="1">
            <a:spLocks noGrp="1"/>
          </p:cNvSpPr>
          <p:nvPr>
            <p:ph type="body" idx="1"/>
          </p:nvPr>
        </p:nvSpPr>
        <p:spPr>
          <a:xfrm>
            <a:off x="838200" y="1825625"/>
            <a:ext cx="10515600" cy="38427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no-NO" sz="3200">
                <a:solidFill>
                  <a:srgbClr val="FF0000"/>
                </a:solidFill>
                <a:highlight>
                  <a:schemeClr val="lt1"/>
                </a:highlight>
              </a:rPr>
              <a:t>Her kan dere legge inn mer info om jobber og OD-dagen på deres skole. Vis gjerne denne filmen (30 sek) avslutningsvis:</a:t>
            </a:r>
            <a:endParaRPr sz="3200" dirty="0">
              <a:solidFill>
                <a:srgbClr val="FF0000"/>
              </a:solidFill>
              <a:highlight>
                <a:schemeClr val="lt1"/>
              </a:highlight>
            </a:endParaRPr>
          </a:p>
          <a:p>
            <a:pPr marL="0" lvl="0" indent="0" algn="l" rtl="0">
              <a:lnSpc>
                <a:spcPct val="150000"/>
              </a:lnSpc>
              <a:spcBef>
                <a:spcPts val="1000"/>
              </a:spcBef>
              <a:spcAft>
                <a:spcPts val="0"/>
              </a:spcAft>
              <a:buNone/>
            </a:pPr>
            <a:r>
              <a:rPr lang="no-NO" sz="3200" u="sng">
                <a:solidFill>
                  <a:schemeClr val="hlink"/>
                </a:solidFill>
                <a:highlight>
                  <a:schemeClr val="lt1"/>
                </a:highlight>
                <a:hlinkClick r:id="rId3"/>
              </a:rPr>
              <a:t>https://www.youtube.com/watch?v=KEyATOQ2i44</a:t>
            </a:r>
            <a:endParaRPr sz="3200" dirty="0">
              <a:solidFill>
                <a:srgbClr val="FF0000"/>
              </a:solidFill>
              <a:highlight>
                <a:schemeClr val="lt1"/>
              </a:highlight>
            </a:endParaRPr>
          </a:p>
          <a:p>
            <a:pPr marL="457200" lvl="0" indent="0" algn="l" rtl="0">
              <a:lnSpc>
                <a:spcPct val="150000"/>
              </a:lnSpc>
              <a:spcBef>
                <a:spcPts val="1000"/>
              </a:spcBef>
              <a:spcAft>
                <a:spcPts val="0"/>
              </a:spcAft>
              <a:buNone/>
            </a:pPr>
            <a:endParaRPr sz="3200" dirty="0">
              <a:highlight>
                <a:schemeClr val="lt1"/>
              </a:highlight>
            </a:endParaRPr>
          </a:p>
          <a:p>
            <a:pPr marL="457200" lvl="0" indent="0" algn="l" rtl="0">
              <a:lnSpc>
                <a:spcPct val="150000"/>
              </a:lnSpc>
              <a:spcBef>
                <a:spcPts val="1000"/>
              </a:spcBef>
              <a:spcAft>
                <a:spcPts val="0"/>
              </a:spcAft>
              <a:buNone/>
            </a:pPr>
            <a:endParaRPr sz="3200" dirty="0">
              <a:highlight>
                <a:schemeClr val="lt1"/>
              </a:highlight>
            </a:endParaRPr>
          </a:p>
          <a:p>
            <a:pPr marL="457200" lvl="0" indent="0" algn="l" rtl="0">
              <a:lnSpc>
                <a:spcPct val="150000"/>
              </a:lnSpc>
              <a:spcBef>
                <a:spcPts val="1000"/>
              </a:spcBef>
              <a:spcAft>
                <a:spcPts val="0"/>
              </a:spcAft>
              <a:buNone/>
            </a:pPr>
            <a:endParaRPr sz="3200" dirty="0">
              <a:highlight>
                <a:schemeClr val="lt1"/>
              </a:highlight>
            </a:endParaRPr>
          </a:p>
          <a:p>
            <a:pPr marL="0" lvl="0" indent="0" algn="l" rtl="0">
              <a:lnSpc>
                <a:spcPct val="150000"/>
              </a:lnSpc>
              <a:spcBef>
                <a:spcPts val="1000"/>
              </a:spcBef>
              <a:spcAft>
                <a:spcPts val="0"/>
              </a:spcAft>
              <a:buNone/>
            </a:pPr>
            <a:endParaRPr sz="3200" dirty="0">
              <a:highlight>
                <a:schemeClr val="lt1"/>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18"/>
          <p:cNvSpPr/>
          <p:nvPr/>
        </p:nvSpPr>
        <p:spPr>
          <a:xfrm>
            <a:off x="0" y="5971592"/>
            <a:ext cx="12192000" cy="886500"/>
          </a:xfrm>
          <a:prstGeom prst="rect">
            <a:avLst/>
          </a:prstGeom>
          <a:solidFill>
            <a:srgbClr val="FFA3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Calibri"/>
              <a:ea typeface="Calibri"/>
              <a:cs typeface="Calibri"/>
              <a:sym typeface="Calibri"/>
            </a:endParaRPr>
          </a:p>
        </p:txBody>
      </p:sp>
      <p:sp>
        <p:nvSpPr>
          <p:cNvPr id="145" name="Google Shape;145;p18" descr="OD_White_RGB.png"/>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chemeClr val="dk1"/>
              </a:solidFill>
              <a:latin typeface="Calibri"/>
              <a:ea typeface="Calibri"/>
              <a:cs typeface="Calibri"/>
              <a:sym typeface="Calibri"/>
            </a:endParaRPr>
          </a:p>
        </p:txBody>
      </p:sp>
      <p:pic>
        <p:nvPicPr>
          <p:cNvPr id="146" name="Google Shape;146;p18" descr="OD_White_RGB.png"/>
          <p:cNvPicPr preferRelativeResize="0"/>
          <p:nvPr/>
        </p:nvPicPr>
        <p:blipFill rotWithShape="1">
          <a:blip r:embed="rId3">
            <a:alphaModFix/>
          </a:blip>
          <a:srcRect/>
          <a:stretch/>
        </p:blipFill>
        <p:spPr>
          <a:xfrm>
            <a:off x="460375" y="6136343"/>
            <a:ext cx="999082" cy="556905"/>
          </a:xfrm>
          <a:prstGeom prst="rect">
            <a:avLst/>
          </a:prstGeom>
          <a:noFill/>
          <a:ln>
            <a:noFill/>
          </a:ln>
        </p:spPr>
      </p:pic>
      <p:sp>
        <p:nvSpPr>
          <p:cNvPr id="147" name="Google Shape;147;p18"/>
          <p:cNvSpPr txBox="1">
            <a:spLocks noGrp="1"/>
          </p:cNvSpPr>
          <p:nvPr>
            <p:ph type="body" idx="4294967295"/>
          </p:nvPr>
        </p:nvSpPr>
        <p:spPr>
          <a:xfrm>
            <a:off x="460375" y="1086487"/>
            <a:ext cx="6343500" cy="402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457200" lvl="0" indent="-406400" algn="l" rtl="0">
              <a:lnSpc>
                <a:spcPct val="150000"/>
              </a:lnSpc>
              <a:spcBef>
                <a:spcPts val="1000"/>
              </a:spcBef>
              <a:spcAft>
                <a:spcPts val="0"/>
              </a:spcAft>
              <a:buSzPts val="2800"/>
              <a:buChar char="•"/>
            </a:pPr>
            <a:r>
              <a:rPr lang="no-NO" dirty="0"/>
              <a:t>Ledige jobber på od.no/jobber</a:t>
            </a:r>
            <a:endParaRPr dirty="0"/>
          </a:p>
          <a:p>
            <a:pPr marL="457200" lvl="0" indent="-406400" algn="l" rtl="0">
              <a:lnSpc>
                <a:spcPct val="150000"/>
              </a:lnSpc>
              <a:spcBef>
                <a:spcPts val="0"/>
              </a:spcBef>
              <a:spcAft>
                <a:spcPts val="0"/>
              </a:spcAft>
              <a:buSzPts val="2800"/>
              <a:buChar char="•"/>
            </a:pPr>
            <a:r>
              <a:rPr lang="no-NO" dirty="0"/>
              <a:t>Finn jobb selv</a:t>
            </a:r>
            <a:endParaRPr dirty="0"/>
          </a:p>
          <a:p>
            <a:pPr marL="457200" lvl="0" indent="-406400" algn="l" rtl="0">
              <a:lnSpc>
                <a:spcPct val="150000"/>
              </a:lnSpc>
              <a:spcBef>
                <a:spcPts val="0"/>
              </a:spcBef>
              <a:spcAft>
                <a:spcPts val="0"/>
              </a:spcAft>
              <a:buSzPts val="2800"/>
              <a:buChar char="•"/>
            </a:pPr>
            <a:r>
              <a:rPr lang="no-NO" dirty="0"/>
              <a:t>Spør etter jobber i nærmiljøet, eller å få sponset dagsverk!</a:t>
            </a:r>
            <a:endParaRPr dirty="0"/>
          </a:p>
          <a:p>
            <a:pPr marL="457200" lvl="0" indent="-406400" algn="l" rtl="0">
              <a:lnSpc>
                <a:spcPct val="150000"/>
              </a:lnSpc>
              <a:spcBef>
                <a:spcPts val="0"/>
              </a:spcBef>
              <a:spcAft>
                <a:spcPts val="0"/>
              </a:spcAft>
              <a:buSzPts val="2800"/>
              <a:buChar char="•"/>
            </a:pPr>
            <a:r>
              <a:rPr lang="no-NO" dirty="0"/>
              <a:t>Lage jobber på spleis.no/od</a:t>
            </a:r>
            <a:endParaRPr dirty="0"/>
          </a:p>
          <a:p>
            <a:pPr marL="0" lvl="0" indent="0" algn="l" rtl="0">
              <a:spcBef>
                <a:spcPts val="1000"/>
              </a:spcBef>
              <a:spcAft>
                <a:spcPts val="0"/>
              </a:spcAft>
              <a:buNone/>
            </a:pPr>
            <a:endParaRPr dirty="0"/>
          </a:p>
          <a:p>
            <a:pPr marL="609600" lvl="0" indent="0" algn="l" rtl="0">
              <a:spcBef>
                <a:spcPts val="1000"/>
              </a:spcBef>
              <a:spcAft>
                <a:spcPts val="0"/>
              </a:spcAft>
              <a:buNone/>
            </a:pPr>
            <a:endParaRPr dirty="0">
              <a:latin typeface="Helvetica Neue"/>
              <a:ea typeface="Helvetica Neue"/>
              <a:cs typeface="Helvetica Neue"/>
              <a:sym typeface="Helvetica Neue"/>
            </a:endParaRPr>
          </a:p>
          <a:p>
            <a:pPr marL="0" lvl="0" indent="0" algn="l" rtl="0">
              <a:spcBef>
                <a:spcPts val="1000"/>
              </a:spcBef>
              <a:spcAft>
                <a:spcPts val="0"/>
              </a:spcAft>
              <a:buNone/>
            </a:pPr>
            <a:endParaRPr dirty="0">
              <a:latin typeface="Helvetica Neue"/>
              <a:ea typeface="Helvetica Neue"/>
              <a:cs typeface="Helvetica Neue"/>
              <a:sym typeface="Helvetica Neue"/>
            </a:endParaRPr>
          </a:p>
        </p:txBody>
      </p:sp>
      <p:sp>
        <p:nvSpPr>
          <p:cNvPr id="148" name="Google Shape;148;p18"/>
          <p:cNvSpPr txBox="1">
            <a:spLocks noGrp="1"/>
          </p:cNvSpPr>
          <p:nvPr>
            <p:ph type="title" idx="4294967295"/>
          </p:nvPr>
        </p:nvSpPr>
        <p:spPr>
          <a:xfrm>
            <a:off x="0" y="0"/>
            <a:ext cx="12192000" cy="153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endParaRPr b="1" dirty="0">
              <a:latin typeface="Helvetica Neue"/>
              <a:ea typeface="Helvetica Neue"/>
              <a:cs typeface="Helvetica Neue"/>
              <a:sym typeface="Helvetica Neue"/>
            </a:endParaRPr>
          </a:p>
          <a:p>
            <a:pPr marL="0" lvl="0" indent="0" algn="ctr" rtl="0">
              <a:spcBef>
                <a:spcPts val="0"/>
              </a:spcBef>
              <a:spcAft>
                <a:spcPts val="0"/>
              </a:spcAft>
              <a:buNone/>
            </a:pPr>
            <a:r>
              <a:rPr lang="no-NO" b="1" dirty="0">
                <a:latin typeface="Helvetica Neue"/>
                <a:ea typeface="Helvetica Neue"/>
                <a:cs typeface="Helvetica Neue"/>
                <a:sym typeface="Helvetica Neue"/>
              </a:rPr>
              <a:t>Hvordan finne jobber til OD-dagen?</a:t>
            </a:r>
            <a:r>
              <a:rPr lang="no-NO" b="1" dirty="0">
                <a:solidFill>
                  <a:schemeClr val="lt1"/>
                </a:solidFill>
                <a:latin typeface="Helvetica Neue"/>
                <a:ea typeface="Helvetica Neue"/>
                <a:cs typeface="Helvetica Neue"/>
                <a:sym typeface="Helvetica Neue"/>
              </a:rPr>
              <a:t>ber til OD-dagen</a:t>
            </a:r>
            <a:endParaRPr b="1" dirty="0">
              <a:solidFill>
                <a:schemeClr val="lt1"/>
              </a:solidFill>
              <a:latin typeface="Helvetica Neue"/>
              <a:ea typeface="Helvetica Neue"/>
              <a:cs typeface="Helvetica Neue"/>
              <a:sym typeface="Helvetica Neue"/>
            </a:endParaRPr>
          </a:p>
        </p:txBody>
      </p:sp>
      <p:pic>
        <p:nvPicPr>
          <p:cNvPr id="149" name="Google Shape;149;p18"/>
          <p:cNvPicPr preferRelativeResize="0"/>
          <p:nvPr/>
        </p:nvPicPr>
        <p:blipFill rotWithShape="1">
          <a:blip r:embed="rId4">
            <a:alphaModFix/>
          </a:blip>
          <a:srcRect l="28992" b="15547"/>
          <a:stretch/>
        </p:blipFill>
        <p:spPr>
          <a:xfrm>
            <a:off x="7406558" y="1658634"/>
            <a:ext cx="4369838" cy="38979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a:t>Spørsmål?</a:t>
            </a:r>
            <a:endParaRPr b="1" dirty="0"/>
          </a:p>
        </p:txBody>
      </p:sp>
      <p:sp>
        <p:nvSpPr>
          <p:cNvPr id="363" name="Google Shape;363;p49"/>
          <p:cNvSpPr txBox="1">
            <a:spLocks noGrp="1"/>
          </p:cNvSpPr>
          <p:nvPr>
            <p:ph type="body" idx="1"/>
          </p:nvPr>
        </p:nvSpPr>
        <p:spPr>
          <a:xfrm>
            <a:off x="2209800" y="2190540"/>
            <a:ext cx="7291500" cy="587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no-NO" b="1">
                <a:solidFill>
                  <a:srgbClr val="FF0000"/>
                </a:solidFill>
                <a:highlight>
                  <a:schemeClr val="lt1"/>
                </a:highlight>
              </a:rPr>
              <a:t>LEGG INN DIN EPOST</a:t>
            </a:r>
            <a:endParaRPr b="1" dirty="0">
              <a:solidFill>
                <a:srgbClr val="FF0000"/>
              </a:solidFill>
              <a:highlight>
                <a:schemeClr val="lt1"/>
              </a:highlight>
            </a:endParaRPr>
          </a:p>
        </p:txBody>
      </p:sp>
      <p:sp>
        <p:nvSpPr>
          <p:cNvPr id="364" name="Google Shape;364;p49"/>
          <p:cNvSpPr txBox="1">
            <a:spLocks noGrp="1"/>
          </p:cNvSpPr>
          <p:nvPr>
            <p:ph type="body" idx="2"/>
          </p:nvPr>
        </p:nvSpPr>
        <p:spPr>
          <a:xfrm>
            <a:off x="2209800" y="3336492"/>
            <a:ext cx="7291500" cy="587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no-NO">
                <a:solidFill>
                  <a:srgbClr val="FF0000"/>
                </a:solidFill>
                <a:highlight>
                  <a:schemeClr val="lt1"/>
                </a:highlight>
              </a:rPr>
              <a:t>@operasjondagsverk</a:t>
            </a:r>
            <a:endParaRPr dirty="0">
              <a:solidFill>
                <a:srgbClr val="FF0000"/>
              </a:solidFill>
              <a:highlight>
                <a:schemeClr val="lt1"/>
              </a:highlight>
            </a:endParaRPr>
          </a:p>
        </p:txBody>
      </p:sp>
      <p:sp>
        <p:nvSpPr>
          <p:cNvPr id="365" name="Google Shape;365;p49"/>
          <p:cNvSpPr txBox="1">
            <a:spLocks noGrp="1"/>
          </p:cNvSpPr>
          <p:nvPr>
            <p:ph type="body" idx="3"/>
          </p:nvPr>
        </p:nvSpPr>
        <p:spPr>
          <a:xfrm>
            <a:off x="2209800" y="4581394"/>
            <a:ext cx="7291500" cy="587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no-NO" b="1">
                <a:solidFill>
                  <a:srgbClr val="FF0000"/>
                </a:solidFill>
                <a:highlight>
                  <a:schemeClr val="lt1"/>
                </a:highlight>
              </a:rPr>
              <a:t>LEGG INN DITT NUMMER</a:t>
            </a:r>
            <a:endParaRPr b="1" dirty="0">
              <a:solidFill>
                <a:srgbClr val="FF0000"/>
              </a:solidFill>
              <a:highlight>
                <a:schemeClr val="lt1"/>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9"/>
          <p:cNvSpPr/>
          <p:nvPr/>
        </p:nvSpPr>
        <p:spPr>
          <a:xfrm>
            <a:off x="0" y="5971592"/>
            <a:ext cx="12192000" cy="886500"/>
          </a:xfrm>
          <a:prstGeom prst="rect">
            <a:avLst/>
          </a:prstGeom>
          <a:solidFill>
            <a:srgbClr val="FFA3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Calibri"/>
              <a:ea typeface="Calibri"/>
              <a:cs typeface="Calibri"/>
              <a:sym typeface="Calibri"/>
            </a:endParaRPr>
          </a:p>
        </p:txBody>
      </p:sp>
      <p:sp>
        <p:nvSpPr>
          <p:cNvPr id="155" name="Google Shape;155;p19" descr="OD_White_RGB.png"/>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chemeClr val="dk1"/>
              </a:solidFill>
              <a:latin typeface="Calibri"/>
              <a:ea typeface="Calibri"/>
              <a:cs typeface="Calibri"/>
              <a:sym typeface="Calibri"/>
            </a:endParaRPr>
          </a:p>
        </p:txBody>
      </p:sp>
      <p:pic>
        <p:nvPicPr>
          <p:cNvPr id="156" name="Google Shape;156;p19" descr="OD_White_RGB.png"/>
          <p:cNvPicPr preferRelativeResize="0"/>
          <p:nvPr/>
        </p:nvPicPr>
        <p:blipFill rotWithShape="1">
          <a:blip r:embed="rId3">
            <a:alphaModFix/>
          </a:blip>
          <a:srcRect/>
          <a:stretch/>
        </p:blipFill>
        <p:spPr>
          <a:xfrm>
            <a:off x="460375" y="6136343"/>
            <a:ext cx="999082" cy="556905"/>
          </a:xfrm>
          <a:prstGeom prst="rect">
            <a:avLst/>
          </a:prstGeom>
          <a:noFill/>
          <a:ln>
            <a:noFill/>
          </a:ln>
        </p:spPr>
      </p:pic>
      <p:sp>
        <p:nvSpPr>
          <p:cNvPr id="157" name="Google Shape;157;p19"/>
          <p:cNvSpPr txBox="1">
            <a:spLocks noGrp="1"/>
          </p:cNvSpPr>
          <p:nvPr>
            <p:ph type="title" idx="4294967295"/>
          </p:nvPr>
        </p:nvSpPr>
        <p:spPr>
          <a:xfrm>
            <a:off x="460375" y="0"/>
            <a:ext cx="11731500" cy="1536900"/>
          </a:xfrm>
          <a:prstGeom prst="rect">
            <a:avLst/>
          </a:prstGeom>
          <a:solidFill>
            <a:schemeClr val="lt1"/>
          </a:solidFill>
        </p:spPr>
        <p:txBody>
          <a:bodyPr spcFirstLastPara="1" wrap="square" lIns="91425" tIns="45700" rIns="91425" bIns="45700" anchor="ctr" anchorCtr="0">
            <a:noAutofit/>
          </a:bodyPr>
          <a:lstStyle/>
          <a:p>
            <a:pPr marL="0" lvl="0" indent="0" algn="l" rtl="0">
              <a:spcBef>
                <a:spcPts val="0"/>
              </a:spcBef>
              <a:spcAft>
                <a:spcPts val="0"/>
              </a:spcAft>
              <a:buNone/>
            </a:pPr>
            <a:r>
              <a:rPr lang="no-NO" b="1">
                <a:latin typeface="Helvetica Neue"/>
                <a:ea typeface="Helvetica Neue"/>
                <a:cs typeface="Helvetica Neue"/>
                <a:sym typeface="Helvetica Neue"/>
              </a:rPr>
              <a:t>Ledige jobber på od.no/jobber</a:t>
            </a:r>
            <a:endParaRPr b="1" dirty="0">
              <a:latin typeface="Helvetica Neue"/>
              <a:ea typeface="Helvetica Neue"/>
              <a:cs typeface="Helvetica Neue"/>
              <a:sym typeface="Helvetica Neue"/>
            </a:endParaRPr>
          </a:p>
        </p:txBody>
      </p:sp>
      <p:pic>
        <p:nvPicPr>
          <p:cNvPr id="158" name="Google Shape;158;p19"/>
          <p:cNvPicPr preferRelativeResize="0"/>
          <p:nvPr/>
        </p:nvPicPr>
        <p:blipFill rotWithShape="1">
          <a:blip r:embed="rId4">
            <a:alphaModFix/>
          </a:blip>
          <a:srcRect l="-2140" t="15290" r="2139" b="5482"/>
          <a:stretch/>
        </p:blipFill>
        <p:spPr>
          <a:xfrm>
            <a:off x="1459457" y="1536900"/>
            <a:ext cx="9101304" cy="40559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0"/>
          <p:cNvSpPr txBox="1">
            <a:spLocks noGrp="1"/>
          </p:cNvSpPr>
          <p:nvPr>
            <p:ph type="title"/>
          </p:nvPr>
        </p:nvSpPr>
        <p:spPr>
          <a:xfrm>
            <a:off x="838200" y="365125"/>
            <a:ext cx="11353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Arial"/>
              <a:buNone/>
            </a:pPr>
            <a:r>
              <a:rPr lang="no-NO" b="1">
                <a:highlight>
                  <a:schemeClr val="lt1"/>
                </a:highlight>
                <a:latin typeface="Helvetica Neue"/>
                <a:ea typeface="Helvetica Neue"/>
                <a:cs typeface="Helvetica Neue"/>
                <a:sym typeface="Helvetica Neue"/>
              </a:rPr>
              <a:t>OD-dagen gjennom Spleis!</a:t>
            </a:r>
            <a:endParaRPr b="1" dirty="0">
              <a:highlight>
                <a:schemeClr val="lt1"/>
              </a:highlight>
              <a:latin typeface="Helvetica Neue"/>
              <a:ea typeface="Helvetica Neue"/>
              <a:cs typeface="Helvetica Neue"/>
              <a:sym typeface="Helvetica Neue"/>
            </a:endParaRPr>
          </a:p>
        </p:txBody>
      </p:sp>
      <p:sp>
        <p:nvSpPr>
          <p:cNvPr id="164" name="Google Shape;164;p20"/>
          <p:cNvSpPr txBox="1">
            <a:spLocks noGrp="1"/>
          </p:cNvSpPr>
          <p:nvPr>
            <p:ph type="body" idx="1"/>
          </p:nvPr>
        </p:nvSpPr>
        <p:spPr>
          <a:xfrm>
            <a:off x="540700" y="1690825"/>
            <a:ext cx="7038900" cy="3991200"/>
          </a:xfrm>
          <a:prstGeom prst="rect">
            <a:avLst/>
          </a:prstGeom>
        </p:spPr>
        <p:txBody>
          <a:bodyPr spcFirstLastPara="1" wrap="square" lIns="91425" tIns="45700" rIns="91425" bIns="45700" anchor="t" anchorCtr="0">
            <a:noAutofit/>
          </a:bodyPr>
          <a:lstStyle/>
          <a:p>
            <a:pPr marL="457200" lvl="0" indent="-406400" algn="l" rtl="0">
              <a:lnSpc>
                <a:spcPct val="150000"/>
              </a:lnSpc>
              <a:spcBef>
                <a:spcPts val="0"/>
              </a:spcBef>
              <a:spcAft>
                <a:spcPts val="0"/>
              </a:spcAft>
              <a:buSzPts val="2800"/>
              <a:buChar char="●"/>
            </a:pPr>
            <a:r>
              <a:rPr lang="no-NO"/>
              <a:t>Jobb med hva du vil, lag arrangement eller selg lodd!</a:t>
            </a:r>
            <a:endParaRPr dirty="0"/>
          </a:p>
          <a:p>
            <a:pPr marL="457200" lvl="0" indent="-406400" algn="l" rtl="0">
              <a:lnSpc>
                <a:spcPct val="150000"/>
              </a:lnSpc>
              <a:spcBef>
                <a:spcPts val="0"/>
              </a:spcBef>
              <a:spcAft>
                <a:spcPts val="0"/>
              </a:spcAft>
              <a:buSzPts val="2800"/>
              <a:buChar char="●"/>
            </a:pPr>
            <a:r>
              <a:rPr lang="no-NO"/>
              <a:t>Få betalt med Vipps, kort eller faktura</a:t>
            </a:r>
            <a:endParaRPr dirty="0"/>
          </a:p>
          <a:p>
            <a:pPr marL="457200" lvl="0" indent="-406400" algn="l" rtl="0">
              <a:lnSpc>
                <a:spcPct val="150000"/>
              </a:lnSpc>
              <a:spcBef>
                <a:spcPts val="0"/>
              </a:spcBef>
              <a:spcAft>
                <a:spcPts val="0"/>
              </a:spcAft>
              <a:buSzPts val="2800"/>
              <a:buChar char="●"/>
            </a:pPr>
            <a:r>
              <a:rPr lang="no-NO"/>
              <a:t>Del og oppdater i sosiale medier</a:t>
            </a:r>
            <a:endParaRPr dirty="0"/>
          </a:p>
          <a:p>
            <a:pPr marL="457200" lvl="0" indent="-406400" algn="l" rtl="0">
              <a:lnSpc>
                <a:spcPct val="150000"/>
              </a:lnSpc>
              <a:spcBef>
                <a:spcPts val="0"/>
              </a:spcBef>
              <a:spcAft>
                <a:spcPts val="0"/>
              </a:spcAft>
              <a:buSzPts val="2800"/>
              <a:buChar char="●"/>
            </a:pPr>
            <a:r>
              <a:rPr lang="no-NO"/>
              <a:t>Pengene går direkte til Operasjon Dagsverk</a:t>
            </a:r>
            <a:endParaRPr dirty="0"/>
          </a:p>
          <a:p>
            <a:pPr marL="0" lvl="0" indent="0" algn="l" rtl="0">
              <a:spcBef>
                <a:spcPts val="1000"/>
              </a:spcBef>
              <a:spcAft>
                <a:spcPts val="0"/>
              </a:spcAft>
              <a:buNone/>
            </a:pPr>
            <a:endParaRPr dirty="0"/>
          </a:p>
        </p:txBody>
      </p:sp>
      <p:pic>
        <p:nvPicPr>
          <p:cNvPr id="165" name="Google Shape;165;p20"/>
          <p:cNvPicPr preferRelativeResize="0"/>
          <p:nvPr/>
        </p:nvPicPr>
        <p:blipFill>
          <a:blip r:embed="rId3">
            <a:alphaModFix/>
          </a:blip>
          <a:stretch>
            <a:fillRect/>
          </a:stretch>
        </p:blipFill>
        <p:spPr>
          <a:xfrm>
            <a:off x="7579600" y="2023800"/>
            <a:ext cx="4433350" cy="26201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1"/>
          <p:cNvSpPr txBox="1">
            <a:spLocks noGrp="1"/>
          </p:cNvSpPr>
          <p:nvPr>
            <p:ph type="title"/>
          </p:nvPr>
        </p:nvSpPr>
        <p:spPr>
          <a:xfrm>
            <a:off x="227275" y="2809500"/>
            <a:ext cx="11353800" cy="1239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no-NO" sz="6400" b="1">
                <a:latin typeface="Helvetica Neue"/>
                <a:ea typeface="Helvetica Neue"/>
                <a:cs typeface="Helvetica Neue"/>
                <a:sym typeface="Helvetica Neue"/>
              </a:rPr>
              <a:t>Hva kan spleis brukes til?</a:t>
            </a:r>
            <a:r>
              <a:rPr lang="no-NO" b="1"/>
              <a:t> </a:t>
            </a:r>
            <a:endParaRPr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667075"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sz="4300" b="1"/>
              <a:t>Selg ting på gaten</a:t>
            </a:r>
            <a:endParaRPr sz="4300" b="1" dirty="0"/>
          </a:p>
        </p:txBody>
      </p:sp>
      <p:pic>
        <p:nvPicPr>
          <p:cNvPr id="176" name="Google Shape;176;p22"/>
          <p:cNvPicPr preferRelativeResize="0"/>
          <p:nvPr/>
        </p:nvPicPr>
        <p:blipFill>
          <a:blip r:embed="rId3">
            <a:alphaModFix/>
          </a:blip>
          <a:stretch>
            <a:fillRect/>
          </a:stretch>
        </p:blipFill>
        <p:spPr>
          <a:xfrm>
            <a:off x="5208200" y="1623025"/>
            <a:ext cx="5417895" cy="3611930"/>
          </a:xfrm>
          <a:prstGeom prst="rect">
            <a:avLst/>
          </a:prstGeom>
          <a:noFill/>
          <a:ln>
            <a:noFill/>
          </a:ln>
        </p:spPr>
      </p:pic>
      <p:sp>
        <p:nvSpPr>
          <p:cNvPr id="177" name="Google Shape;177;p22"/>
          <p:cNvSpPr txBox="1">
            <a:spLocks noGrp="1"/>
          </p:cNvSpPr>
          <p:nvPr>
            <p:ph type="body" idx="1"/>
          </p:nvPr>
        </p:nvSpPr>
        <p:spPr>
          <a:xfrm>
            <a:off x="667075" y="1690825"/>
            <a:ext cx="4703400" cy="31860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no-NO">
                <a:solidFill>
                  <a:srgbClr val="000000"/>
                </a:solidFill>
              </a:rPr>
              <a:t>Få inn betaling via spleis- lag QR-kode direkte til betalingssiden til ditt spleis-prosjekt!</a:t>
            </a:r>
            <a:endParaRPr dirty="0">
              <a:solidFill>
                <a:srgbClr val="000000"/>
              </a:solidFill>
            </a:endParaRPr>
          </a:p>
        </p:txBody>
      </p:sp>
      <p:pic>
        <p:nvPicPr>
          <p:cNvPr id="178" name="Google Shape;178;p22"/>
          <p:cNvPicPr preferRelativeResize="0"/>
          <p:nvPr/>
        </p:nvPicPr>
        <p:blipFill>
          <a:blip r:embed="rId4">
            <a:alphaModFix/>
          </a:blip>
          <a:stretch>
            <a:fillRect/>
          </a:stretch>
        </p:blipFill>
        <p:spPr>
          <a:xfrm>
            <a:off x="9710575" y="2319050"/>
            <a:ext cx="2066600" cy="29159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a:t>Arranger konsert eller forestilling</a:t>
            </a:r>
            <a:endParaRPr b="1" dirty="0"/>
          </a:p>
        </p:txBody>
      </p:sp>
      <p:sp>
        <p:nvSpPr>
          <p:cNvPr id="184" name="Google Shape;184;p23"/>
          <p:cNvSpPr txBox="1">
            <a:spLocks noGrp="1"/>
          </p:cNvSpPr>
          <p:nvPr>
            <p:ph type="body" idx="1"/>
          </p:nvPr>
        </p:nvSpPr>
        <p:spPr>
          <a:xfrm>
            <a:off x="838200" y="1985425"/>
            <a:ext cx="4650900" cy="31860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Clr>
                <a:schemeClr val="dk1"/>
              </a:buClr>
              <a:buSzPts val="1100"/>
              <a:buFont typeface="Arial"/>
              <a:buNone/>
            </a:pPr>
            <a:r>
              <a:rPr lang="no-NO" dirty="0"/>
              <a:t>Bruk spleis til å selge billetter- og ha oversikt over hvor mange plasser det er igjen!</a:t>
            </a:r>
            <a:endParaRPr dirty="0"/>
          </a:p>
        </p:txBody>
      </p:sp>
      <p:pic>
        <p:nvPicPr>
          <p:cNvPr id="185" name="Google Shape;185;p23"/>
          <p:cNvPicPr preferRelativeResize="0"/>
          <p:nvPr/>
        </p:nvPicPr>
        <p:blipFill>
          <a:blip r:embed="rId3">
            <a:alphaModFix/>
          </a:blip>
          <a:stretch>
            <a:fillRect/>
          </a:stretch>
        </p:blipFill>
        <p:spPr>
          <a:xfrm>
            <a:off x="6741459" y="1690825"/>
            <a:ext cx="3682964" cy="38171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4"/>
          <p:cNvPicPr preferRelativeResize="0"/>
          <p:nvPr/>
        </p:nvPicPr>
        <p:blipFill>
          <a:blip r:embed="rId3">
            <a:alphaModFix/>
          </a:blip>
          <a:stretch>
            <a:fillRect/>
          </a:stretch>
        </p:blipFill>
        <p:spPr>
          <a:xfrm>
            <a:off x="6149788" y="1690825"/>
            <a:ext cx="4728253" cy="3611150"/>
          </a:xfrm>
          <a:prstGeom prst="rect">
            <a:avLst/>
          </a:prstGeom>
          <a:noFill/>
          <a:ln>
            <a:noFill/>
          </a:ln>
        </p:spPr>
      </p:pic>
      <p:sp>
        <p:nvSpPr>
          <p:cNvPr id="191" name="Google Shape;191;p2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no-NO" b="1"/>
              <a:t>Dugnad i lokalsamfunnet</a:t>
            </a:r>
            <a:endParaRPr b="1" dirty="0"/>
          </a:p>
        </p:txBody>
      </p:sp>
      <p:sp>
        <p:nvSpPr>
          <p:cNvPr id="192" name="Google Shape;192;p24"/>
          <p:cNvSpPr txBox="1">
            <a:spLocks noGrp="1"/>
          </p:cNvSpPr>
          <p:nvPr>
            <p:ph type="body" idx="1"/>
          </p:nvPr>
        </p:nvSpPr>
        <p:spPr>
          <a:xfrm>
            <a:off x="838200" y="1836000"/>
            <a:ext cx="3943800" cy="31860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Clr>
                <a:schemeClr val="dk1"/>
              </a:buClr>
              <a:buSzPts val="1100"/>
              <a:buFont typeface="Arial"/>
              <a:buNone/>
            </a:pPr>
            <a:r>
              <a:rPr lang="no-NO"/>
              <a:t>Del på sosiale medier og få venner, familie og andre til å støtte dugnaden!</a:t>
            </a:r>
            <a:endParaRPr dirty="0"/>
          </a:p>
        </p:txBody>
      </p:sp>
    </p:spTree>
  </p:cSld>
  <p:clrMapOvr>
    <a:masterClrMapping/>
  </p:clrMapOvr>
</p:sld>
</file>

<file path=ppt/theme/theme1.xml><?xml version="1.0" encoding="utf-8"?>
<a:theme xmlns:a="http://schemas.openxmlformats.org/drawingml/2006/main" name="Office-tema">
  <a:themeElements>
    <a:clrScheme name="OD">
      <a:dk1>
        <a:srgbClr val="000000"/>
      </a:dk1>
      <a:lt1>
        <a:srgbClr val="FFFFFF"/>
      </a:lt1>
      <a:dk2>
        <a:srgbClr val="44546A"/>
      </a:dk2>
      <a:lt2>
        <a:srgbClr val="E7E6E6"/>
      </a:lt2>
      <a:accent1>
        <a:srgbClr val="FFA366"/>
      </a:accent1>
      <a:accent2>
        <a:srgbClr val="5B2EA3"/>
      </a:accent2>
      <a:accent3>
        <a:srgbClr val="0303F3"/>
      </a:accent3>
      <a:accent4>
        <a:srgbClr val="4EDCCA"/>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2807</Words>
  <Application>Microsoft Office PowerPoint</Application>
  <PresentationFormat>Widescreen</PresentationFormat>
  <Paragraphs>142</Paragraphs>
  <Slides>30</Slides>
  <Notes>30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30</vt:i4>
      </vt:variant>
    </vt:vector>
  </HeadingPairs>
  <TitlesOfParts>
    <vt:vector size="34" baseType="lpstr">
      <vt:lpstr>Calibri</vt:lpstr>
      <vt:lpstr>Arial</vt:lpstr>
      <vt:lpstr>Helvetica Neue</vt:lpstr>
      <vt:lpstr>Office-tema</vt:lpstr>
      <vt:lpstr>Til deg som skal holde denne presentasjonen!</vt:lpstr>
      <vt:lpstr>Jobber til OD-dagen!</vt:lpstr>
      <vt:lpstr> Hvordan finne jobber til OD-dagen?ber til OD-dagen</vt:lpstr>
      <vt:lpstr>Ledige jobber på od.no/jobber</vt:lpstr>
      <vt:lpstr>OD-dagen gjennom Spleis!</vt:lpstr>
      <vt:lpstr>Hva kan spleis brukes til? </vt:lpstr>
      <vt:lpstr>Selg ting på gaten</vt:lpstr>
      <vt:lpstr>Arranger konsert eller forestilling</vt:lpstr>
      <vt:lpstr>Dugnad i lokalsamfunnet</vt:lpstr>
      <vt:lpstr>Loppemarked</vt:lpstr>
      <vt:lpstr>Loddsalg</vt:lpstr>
      <vt:lpstr>Forslag til jobber på spleis og od.no</vt:lpstr>
      <vt:lpstr>Spleis har mange muligheter!</vt:lpstr>
      <vt:lpstr>Tidligere prosjekter med suksess!</vt:lpstr>
      <vt:lpstr>Samhold og kreativitet på OD-dagen</vt:lpstr>
      <vt:lpstr>Lag din egen spleis!</vt:lpstr>
      <vt:lpstr>Gå inn på spleis.no/od og “start spleis”</vt:lpstr>
      <vt:lpstr>2. Logg inn og velg skole</vt:lpstr>
      <vt:lpstr>3. Velg hvem du skal jobbe med </vt:lpstr>
      <vt:lpstr>4. Gi spleisen et navn</vt:lpstr>
      <vt:lpstr>5. Hvor mye skal du jobbe inn?</vt:lpstr>
      <vt:lpstr>6. Fortell hvorfor folk skal støtte spleisen</vt:lpstr>
      <vt:lpstr>7. Legg inn et bilde</vt:lpstr>
      <vt:lpstr>8. Gjøre/selge noe for en bestemt sum</vt:lpstr>
      <vt:lpstr>9. Gjør de siste endringene og start!</vt:lpstr>
      <vt:lpstr>10. Del spleisen</vt:lpstr>
      <vt:lpstr>11. Få inn betalinger</vt:lpstr>
      <vt:lpstr>Praktisk info om OD-dagen (tilpass gjerne til skolen- eller hopp over!)</vt:lpstr>
      <vt:lpstr>OD-dagen og jobber på *navn på skolen*</vt:lpstr>
      <vt:lpstr>Spørsmål?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 deg som skal holde denne presentasjonen!</dc:title>
  <cp:lastModifiedBy>Julie L. E. Skøien</cp:lastModifiedBy>
  <cp:revision>6</cp:revision>
  <dcterms:modified xsi:type="dcterms:W3CDTF">2021-09-30T08:56:38Z</dcterms:modified>
</cp:coreProperties>
</file>