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3"/>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Helvetica Neue"/>
      <p:regular r:id="rId40"/>
      <p:bold r:id="rId41"/>
      <p:italic r:id="rId42"/>
      <p:boldItalic r:id="rId43"/>
    </p:embeddedFont>
    <p:embeddedFont>
      <p:font typeface="Gill Sans"/>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4.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6.xml"/><Relationship Id="rId44" Type="http://schemas.openxmlformats.org/officeDocument/2006/relationships/font" Target="fonts/GillSans-regular.fntdata"/><Relationship Id="rId21" Type="http://schemas.openxmlformats.org/officeDocument/2006/relationships/slide" Target="slides/slide15.xml"/><Relationship Id="rId43" Type="http://schemas.openxmlformats.org/officeDocument/2006/relationships/font" Target="fonts/HelveticaNeue-bold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GillSans-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f1ce838ed1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endParaRPr>
          </a:p>
        </p:txBody>
      </p:sp>
      <p:sp>
        <p:nvSpPr>
          <p:cNvPr id="177" name="Google Shape;177;gf1ce838ed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ca6feb34d0_0_2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Sinnes sin pedagogikk, er også i tråd med d</a:t>
            </a:r>
            <a:r>
              <a:rPr lang="en-US">
                <a:solidFill>
                  <a:schemeClr val="dk1"/>
                </a:solidFill>
              </a:rPr>
              <a:t>annelsesteoretikeren Klafki, som mener vi at ungdom må anerkjennes som aktive aktører i spørsmål som omhandler deres samtid og framtid, ved å øke kunnskap og engasjement. Klafki (2001) hevder det kreves utforskende og deltakende arbeidsmetoder når elever skal jobbe med sentrale og store problemstillinger som er relevante for deres liv.</a:t>
            </a:r>
            <a:endParaRPr/>
          </a:p>
        </p:txBody>
      </p:sp>
      <p:sp>
        <p:nvSpPr>
          <p:cNvPr id="247" name="Google Shape;247;gca6feb34d0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ca6feb34d0_0_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Sentralt i LK20 er de tre tverrfaglige temaene </a:t>
            </a:r>
            <a:r>
              <a:rPr i="1" lang="en-US">
                <a:solidFill>
                  <a:schemeClr val="dk1"/>
                </a:solidFill>
                <a:highlight>
                  <a:schemeClr val="lt1"/>
                </a:highlight>
              </a:rPr>
              <a:t>bærek</a:t>
            </a:r>
            <a:r>
              <a:rPr i="1" lang="en-US">
                <a:solidFill>
                  <a:schemeClr val="dk1"/>
                </a:solidFill>
              </a:rPr>
              <a:t>raftig utvikling, demokrati og medborgerskap, folkehelse og livsmestring, </a:t>
            </a:r>
            <a:r>
              <a:rPr lang="en-US">
                <a:solidFill>
                  <a:schemeClr val="dk1"/>
                </a:solidFill>
              </a:rPr>
              <a:t>som alle tar utgangspunkt i aktuelle samfunnsutfordringer som krever engasjement og innsats fra enkeltmennesker og fellesskapet i lokalsamfunnet, nasjonalt og globalt.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Felles for temaene er at de peker på utfordringer vi står ovenfor.</a:t>
            </a:r>
            <a:r>
              <a:rPr i="1" lang="en-US">
                <a:solidFill>
                  <a:schemeClr val="dk1"/>
                </a:solidFill>
              </a:rPr>
              <a:t> </a:t>
            </a:r>
            <a:r>
              <a:rPr lang="en-US">
                <a:solidFill>
                  <a:schemeClr val="dk1"/>
                </a:solidFill>
              </a:rPr>
              <a:t>Og temaene henger sammen.  En måte å se på sammenhengen er at hvert tema representerer ulike nivå: individ, samfunn, globalt; ungdom trenger god psykisk helse for å kunne delta i samfunnet og demokratiet. Og et sterkt og robust demokrati er nødvendig for å løse utfordringer vi står ovenfor, f.eks klima.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1200"/>
              </a:spcAft>
              <a:buClr>
                <a:schemeClr val="dk1"/>
              </a:buClr>
              <a:buSzPts val="1100"/>
              <a:buFont typeface="Arial"/>
              <a:buNone/>
            </a:pPr>
            <a:r>
              <a:rPr lang="en-US">
                <a:solidFill>
                  <a:schemeClr val="dk1"/>
                </a:solidFill>
              </a:rPr>
              <a:t>Deltakelse på OD kan knyttes til arbeid med de tre tverrfaglige temaene på forskjellige plan- la oss se nærmere på dette.</a:t>
            </a:r>
            <a:endParaRPr>
              <a:highlight>
                <a:schemeClr val="lt1"/>
              </a:highlight>
            </a:endParaRPr>
          </a:p>
        </p:txBody>
      </p:sp>
      <p:sp>
        <p:nvSpPr>
          <p:cNvPr id="254" name="Google Shape;254;gca6feb34d0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f6f36de568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f6f36de568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highlight>
                  <a:schemeClr val="lt1"/>
                </a:highlight>
              </a:rPr>
              <a:t>Bærekraftig utvikling som tverrfaglig tema i skolen skal legge til rette for at elevene kan forstå grunnleggende dilemmaer og utviklingstrekk i samfunnet, og hvordan de kan håndteres. En bærekraftig utvikling bygger på forståelsen av sammenhengen mellom sosiale, økonomiske og miljømessige forhold, og hvordan menneskehetens levesett og ressursbruk har konsekvenser lokalt, regionalt og globalt. Undervisning i bærekraftig utvikling skal gjøre elevene i stand til å ta ansvarlige valg og handle etisk og miljøbevisst, og gi forståelse for at deres handlingene og valg har betydning.</a:t>
            </a:r>
            <a:endParaRPr>
              <a:highlight>
                <a:schemeClr val="lt1"/>
              </a:highlight>
            </a:endParaRPr>
          </a:p>
          <a:p>
            <a:pPr indent="0" lvl="0" marL="0" rtl="0" algn="l">
              <a:lnSpc>
                <a:spcPct val="115000"/>
              </a:lnSpc>
              <a:spcBef>
                <a:spcPts val="1200"/>
              </a:spcBef>
              <a:spcAft>
                <a:spcPts val="0"/>
              </a:spcAft>
              <a:buClr>
                <a:schemeClr val="dk1"/>
              </a:buClr>
              <a:buSzPts val="1100"/>
              <a:buFont typeface="Arial"/>
              <a:buNone/>
            </a:pPr>
            <a:r>
              <a:rPr lang="en-US">
                <a:highlight>
                  <a:schemeClr val="lt1"/>
                </a:highlight>
              </a:rPr>
              <a:t>Temaet bærekraftig utvikling rommer temaer som miljø og klima, fattigdom og fordeling av ressurser, konflikter, helse, likestilling, demografi og utdanning. Dette er temaer man finner igjen i alle ODs prosjekter og kampanjer, og i selve OD som organisasjon. OD jobber alltid med bærekraftig utvikling, både gjennom formidlingsarbeid i Norge (til unge om, gjennom og for bærekraftig utvikling) og prosjektene i andre deler av verden (utdanning og til ungdom).</a:t>
            </a:r>
            <a:r>
              <a:rPr lang="en-US">
                <a:solidFill>
                  <a:schemeClr val="dk1"/>
                </a:solidFill>
                <a:highlight>
                  <a:schemeClr val="lt1"/>
                </a:highlight>
              </a:rPr>
              <a:t>OD tilbyr undervisningsressurser om verdensproblematikk med fokus på håp og at det er våre valg som kan forme en bedre fremtid, og handlingsalternativ (OD-dagen) for ungdom som ønsker å gjøre en forskjell.</a:t>
            </a:r>
            <a:endParaRPr>
              <a:highlight>
                <a:schemeClr val="lt1"/>
              </a:highlight>
            </a:endParaRPr>
          </a:p>
          <a:p>
            <a:pPr indent="0" lvl="0" marL="0" rtl="0" algn="l">
              <a:lnSpc>
                <a:spcPct val="115000"/>
              </a:lnSpc>
              <a:spcBef>
                <a:spcPts val="1200"/>
              </a:spcBef>
              <a:spcAft>
                <a:spcPts val="0"/>
              </a:spcAft>
              <a:buClr>
                <a:schemeClr val="dk1"/>
              </a:buClr>
              <a:buSzPts val="1100"/>
              <a:buFont typeface="Arial"/>
              <a:buNone/>
            </a:pPr>
            <a:r>
              <a:t/>
            </a:r>
            <a:endParaRPr>
              <a:highlight>
                <a:schemeClr val="lt1"/>
              </a:highlight>
            </a:endParaRPr>
          </a:p>
          <a:p>
            <a:pPr indent="0" lvl="0" marL="0" rtl="0" algn="l">
              <a:lnSpc>
                <a:spcPct val="115000"/>
              </a:lnSpc>
              <a:spcBef>
                <a:spcPts val="1200"/>
              </a:spcBef>
              <a:spcAft>
                <a:spcPts val="0"/>
              </a:spcAft>
              <a:buClr>
                <a:schemeClr val="dk1"/>
              </a:buClr>
              <a:buSzPts val="1100"/>
              <a:buFont typeface="Arial"/>
              <a:buNone/>
            </a:pPr>
            <a:r>
              <a:t/>
            </a:r>
            <a:endParaRPr>
              <a:highlight>
                <a:schemeClr val="lt1"/>
              </a:highlight>
            </a:endParaRPr>
          </a:p>
          <a:p>
            <a:pPr indent="0" lvl="0" marL="0" rtl="0" algn="l">
              <a:lnSpc>
                <a:spcPct val="115000"/>
              </a:lnSpc>
              <a:spcBef>
                <a:spcPts val="1200"/>
              </a:spcBef>
              <a:spcAft>
                <a:spcPts val="0"/>
              </a:spcAft>
              <a:buClr>
                <a:schemeClr val="dk1"/>
              </a:buClr>
              <a:buSzPts val="1100"/>
              <a:buFont typeface="Arial"/>
              <a:buNone/>
            </a:pPr>
            <a:r>
              <a:t/>
            </a:r>
            <a:endParaRPr>
              <a:highlight>
                <a:schemeClr val="lt1"/>
              </a:highlight>
            </a:endParaRPr>
          </a:p>
          <a:p>
            <a:pPr indent="0" lvl="0" marL="0" rtl="0" algn="l">
              <a:lnSpc>
                <a:spcPct val="115000"/>
              </a:lnSpc>
              <a:spcBef>
                <a:spcPts val="1200"/>
              </a:spcBef>
              <a:spcAft>
                <a:spcPts val="0"/>
              </a:spcAft>
              <a:buClr>
                <a:schemeClr val="dk1"/>
              </a:buClr>
              <a:buSzPts val="1100"/>
              <a:buFont typeface="Arial"/>
              <a:buNone/>
            </a:pPr>
            <a:r>
              <a:t/>
            </a:r>
            <a:endParaRPr>
              <a:highlight>
                <a:srgbClr val="FFFF00"/>
              </a:highlight>
            </a:endParaRPr>
          </a:p>
          <a:p>
            <a:pPr indent="0" lvl="0" marL="0" rtl="0" algn="l">
              <a:lnSpc>
                <a:spcPct val="115000"/>
              </a:lnSpc>
              <a:spcBef>
                <a:spcPts val="1200"/>
              </a:spcBef>
              <a:spcAft>
                <a:spcPts val="1200"/>
              </a:spcAft>
              <a:buClr>
                <a:schemeClr val="dk1"/>
              </a:buClr>
              <a:buSzPts val="1100"/>
              <a:buFont typeface="Arial"/>
              <a:buNone/>
            </a:pPr>
            <a:r>
              <a:t/>
            </a:r>
            <a:endParaRPr>
              <a:highlight>
                <a:srgbClr val="FFFF00"/>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ca6feb34d0_0_4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chemeClr val="dk1"/>
                </a:solidFill>
              </a:rPr>
              <a:t>FNs medlemsland vedtok i 2015 de 17 bærekraftsmålene. Disse målene gjelder for alle land, og blir også omtalt som verdens felles arbeidsplan for å utrydde fattigdom, bekjempe sosial ulikhet og stoppe klimaendringene. Disse er retningsgivende for valg FNs medlemsland gjør, men også undervisning om bærekraftig utvikling og de andre to tverrfaglige temaene. Siden dette er verdens felles mål er det viktig at disse kommer inn i undervisningen. Veldig klisje og si, men barn og unge er framtiden og skal forvalte jorden fremover. Derfor trenger man en helhetlig undervisning om bærekraftig utvikling og at ungdom får muligheten til å fordype seg inn i både enkelte bærekraftsmål og reflektere rundt helheten og sammenhengen mellom verdens utfordringer. Den nye overordnede delen av læreplanen slår jo nemlig fast at undervisninga må fremme håp og vise at hver enkelts valg er med på å endre verden. </a:t>
            </a:r>
            <a:endParaRPr>
              <a:solidFill>
                <a:schemeClr val="dk1"/>
              </a:solidFill>
            </a:endParaRPr>
          </a:p>
          <a:p>
            <a:pPr indent="0" lvl="0" marL="0" rtl="0" algn="l">
              <a:spcBef>
                <a:spcPts val="0"/>
              </a:spcBef>
              <a:spcAft>
                <a:spcPts val="0"/>
              </a:spcAft>
              <a:buNone/>
            </a:pPr>
            <a:r>
              <a:t/>
            </a:r>
            <a:endParaRPr>
              <a:solidFill>
                <a:schemeClr val="dk1"/>
              </a:solidFill>
              <a:highlight>
                <a:schemeClr val="accent4"/>
              </a:highlight>
            </a:endParaRPr>
          </a:p>
          <a:p>
            <a:pPr indent="0" lvl="0" marL="0" rtl="0" algn="l">
              <a:spcBef>
                <a:spcPts val="0"/>
              </a:spcBef>
              <a:spcAft>
                <a:spcPts val="0"/>
              </a:spcAft>
              <a:buNone/>
            </a:pPr>
            <a:r>
              <a:rPr lang="en-US">
                <a:solidFill>
                  <a:schemeClr val="dk1"/>
                </a:solidFill>
              </a:rPr>
              <a:t>Hver OD-kampan</a:t>
            </a:r>
            <a:r>
              <a:rPr lang="en-US">
                <a:solidFill>
                  <a:schemeClr val="dk1"/>
                </a:solidFill>
                <a:highlight>
                  <a:schemeClr val="lt1"/>
                </a:highlight>
              </a:rPr>
              <a:t>je fokuserer på en eller flere temaer som er nært knyttet opp mot ett eller flere bærekraftsmål. Her er noen eksempler</a:t>
            </a:r>
            <a:endParaRPr>
              <a:solidFill>
                <a:schemeClr val="dk1"/>
              </a:solidFill>
              <a:highlight>
                <a:schemeClr val="accent4"/>
              </a:highlight>
            </a:endParaRPr>
          </a:p>
          <a:p>
            <a:pPr indent="0" lvl="0" marL="0" rtl="0" algn="l">
              <a:spcBef>
                <a:spcPts val="0"/>
              </a:spcBef>
              <a:spcAft>
                <a:spcPts val="0"/>
              </a:spcAft>
              <a:buNone/>
            </a:pPr>
            <a:r>
              <a:t/>
            </a:r>
            <a:endParaRPr>
              <a:solidFill>
                <a:schemeClr val="dk1"/>
              </a:solidFill>
              <a:highlight>
                <a:schemeClr val="accent4"/>
              </a:highlight>
            </a:endParaRPr>
          </a:p>
          <a:p>
            <a:pPr indent="-298450" lvl="0" marL="457200" rtl="0" algn="l">
              <a:spcBef>
                <a:spcPts val="0"/>
              </a:spcBef>
              <a:spcAft>
                <a:spcPts val="0"/>
              </a:spcAft>
              <a:buClr>
                <a:schemeClr val="dk1"/>
              </a:buClr>
              <a:buSzPts val="1100"/>
              <a:buChar char="-"/>
            </a:pPr>
            <a:r>
              <a:rPr lang="en-US">
                <a:solidFill>
                  <a:schemeClr val="dk1"/>
                </a:solidFill>
                <a:highlight>
                  <a:schemeClr val="lt1"/>
                </a:highlight>
              </a:rPr>
              <a:t>OD2017: Oljekatastrofe i Nigeria- 14. Liv under vann</a:t>
            </a:r>
            <a:endParaRPr>
              <a:solidFill>
                <a:schemeClr val="dk1"/>
              </a:solidFill>
              <a:highlight>
                <a:schemeClr val="lt1"/>
              </a:highlight>
            </a:endParaRPr>
          </a:p>
          <a:p>
            <a:pPr indent="-298450" lvl="0" marL="457200" rtl="0" algn="l">
              <a:spcBef>
                <a:spcPts val="0"/>
              </a:spcBef>
              <a:spcAft>
                <a:spcPts val="0"/>
              </a:spcAft>
              <a:buClr>
                <a:schemeClr val="dk1"/>
              </a:buClr>
              <a:buSzPts val="1100"/>
              <a:buChar char="-"/>
            </a:pPr>
            <a:r>
              <a:rPr lang="en-US">
                <a:solidFill>
                  <a:schemeClr val="dk1"/>
                </a:solidFill>
                <a:highlight>
                  <a:schemeClr val="lt1"/>
                </a:highlight>
              </a:rPr>
              <a:t>OD2019: Utdanning mot moderne slaveri- 12. Ansvarlig forbruk og produksjon</a:t>
            </a:r>
            <a:endParaRPr>
              <a:solidFill>
                <a:schemeClr val="dk1"/>
              </a:solidFill>
              <a:highlight>
                <a:schemeClr val="lt1"/>
              </a:highlight>
            </a:endParaRPr>
          </a:p>
          <a:p>
            <a:pPr indent="-298450" lvl="0" marL="457200" rtl="0" algn="l">
              <a:spcBef>
                <a:spcPts val="0"/>
              </a:spcBef>
              <a:spcAft>
                <a:spcPts val="0"/>
              </a:spcAft>
              <a:buClr>
                <a:schemeClr val="dk1"/>
              </a:buClr>
              <a:buSzPts val="1100"/>
              <a:buChar char="-"/>
            </a:pPr>
            <a:r>
              <a:rPr lang="en-US">
                <a:solidFill>
                  <a:schemeClr val="dk1"/>
                </a:solidFill>
                <a:highlight>
                  <a:schemeClr val="lt1"/>
                </a:highlight>
              </a:rPr>
              <a:t>OD2014: Likestilling og utvikling i Etiopia og Malawi - 5. Likestilling mellom kjønnene</a:t>
            </a:r>
            <a:endParaRPr>
              <a:solidFill>
                <a:schemeClr val="dk1"/>
              </a:solidFill>
              <a:highlight>
                <a:schemeClr val="lt1"/>
              </a:highlight>
            </a:endParaRPr>
          </a:p>
          <a:p>
            <a:pPr indent="-298450" lvl="0" marL="457200" rtl="0" algn="l">
              <a:spcBef>
                <a:spcPts val="0"/>
              </a:spcBef>
              <a:spcAft>
                <a:spcPts val="0"/>
              </a:spcAft>
              <a:buClr>
                <a:schemeClr val="dk1"/>
              </a:buClr>
              <a:buSzPts val="1100"/>
              <a:buChar char="-"/>
            </a:pPr>
            <a:r>
              <a:rPr lang="en-US">
                <a:solidFill>
                  <a:schemeClr val="dk1"/>
                </a:solidFill>
                <a:highlight>
                  <a:schemeClr val="lt1"/>
                </a:highlight>
              </a:rPr>
              <a:t>OD2021: Ulikhet og kriminalitet i Sør Afrika 5. Likestilling mellom kjønnene, 11 - Bærekraftige byer og lokalsamfunn</a:t>
            </a:r>
            <a:endParaRPr>
              <a:solidFill>
                <a:schemeClr val="dk1"/>
              </a:solidFill>
              <a:highlight>
                <a:schemeClr val="lt1"/>
              </a:highlight>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 OD- kampanjene er en fantastisk mulighet til å la elevene fordype seg i utvalgte bærekraftsmål!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highlight>
                <a:schemeClr val="accent4"/>
              </a:highlight>
              <a:latin typeface="Calibri"/>
              <a:ea typeface="Calibri"/>
              <a:cs typeface="Calibri"/>
              <a:sym typeface="Calibri"/>
            </a:endParaRPr>
          </a:p>
        </p:txBody>
      </p:sp>
      <p:sp>
        <p:nvSpPr>
          <p:cNvPr id="271" name="Google Shape;271;gca6feb34d0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ca6feb34d0_0_219: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ca6feb34d0_0_219: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OD som organisasjon selv er knyttet opp mot bærekraftsmålene, </a:t>
            </a:r>
            <a:r>
              <a:rPr lang="en-US">
                <a:solidFill>
                  <a:schemeClr val="dk1"/>
                </a:solidFill>
              </a:rPr>
              <a:t>primært til bærekraftsmål  4. God utdanning, herunder</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 4.7. “Innan 2030 sikre at alle elevar og studentar tileignar seg den kompetansen som er nødvendig for å fremje berekraftig utvikling, mellom anna gjennom utdanning i berekraftig utvikling og livsstil, menneskerettar, likestilling, fremjing av freds- og ikkjevaldskultur, globalt borgarskap og verdsetjing av kulturelt mangfald og det bidraget kulturen gjev til berekraftig utvikling”. </a:t>
            </a:r>
            <a:endParaRPr>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marR="0" rtl="0" algn="l">
              <a:lnSpc>
                <a:spcPct val="100000"/>
              </a:lnSpc>
              <a:spcBef>
                <a:spcPts val="0"/>
              </a:spcBef>
              <a:spcAft>
                <a:spcPts val="0"/>
              </a:spcAft>
              <a:buClr>
                <a:schemeClr val="dk1"/>
              </a:buClr>
              <a:buSzPts val="1200"/>
              <a:buFont typeface="Calibri"/>
              <a:buNone/>
            </a:pPr>
            <a:r>
              <a:rPr b="1" lang="en-US"/>
              <a:t>Bærekraftsmål 4. God </a:t>
            </a:r>
            <a:r>
              <a:rPr b="1" lang="en-US"/>
              <a:t>Utdanning er </a:t>
            </a:r>
            <a:r>
              <a:rPr lang="en-US"/>
              <a:t>ansett som en </a:t>
            </a:r>
            <a:r>
              <a:rPr b="1" lang="en-US"/>
              <a:t>nøkkelfaktor</a:t>
            </a:r>
            <a:r>
              <a:rPr lang="en-US"/>
              <a:t> for transformasjon av samfunn og anses som en av flere langsiktige strategier for å nå alle bærekraftsmålene</a:t>
            </a:r>
            <a:endParaRPr b="1"/>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ODs arbeid mot bærekraftsmål 4 gjør seg gjeldende både for elever i Norge (gjennom informasjonskampanjen) og i ODs prosjekter (utdanning av ungdom i Sør).</a:t>
            </a:r>
            <a:endParaRPr>
              <a:solidFill>
                <a:schemeClr val="dk1"/>
              </a:solidFill>
            </a:endParaRPr>
          </a:p>
        </p:txBody>
      </p:sp>
      <p:sp>
        <p:nvSpPr>
          <p:cNvPr id="280" name="Google Shape;280;gca6feb34d0_0_219: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f6f36de568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f6f36de568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Undervisning i det tverrfaglige temaet demokrati og medborgerskap skal gi ungdom kunnskap om demokratiets forutsetninger, verdier og spilleregler, og gjøre dem i stand til å delta i demokratiske prossesser.  Skolen skal med andre ord stimulere elevene til å bli aktive medborgere.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US">
                <a:solidFill>
                  <a:schemeClr val="dk1"/>
                </a:solidFill>
              </a:rPr>
              <a:t>Som nevnt må elevene også få erfaring med og praktisere ulike former for demokratisk deltakelse og medvirkning. Fordi: kunnskap alene bidrar ikke nødvendigvis til deltakelse i demokratiske prosesser. Kunnskapen må aktualiseres og gjøres tilgjengelig for utforsking.</a:t>
            </a:r>
            <a:r>
              <a:rPr lang="en-US">
                <a:solidFill>
                  <a:schemeClr val="dk1"/>
                </a:solidFill>
                <a:highlight>
                  <a:schemeClr val="lt1"/>
                </a:highlight>
              </a:rPr>
              <a:t>  </a:t>
            </a:r>
            <a:endParaRPr>
              <a:solidFill>
                <a:schemeClr val="dk1"/>
              </a:solidFill>
              <a:highlight>
                <a:schemeClr val="lt1"/>
              </a:highlight>
            </a:endParaRPr>
          </a:p>
          <a:p>
            <a:pPr indent="0" lvl="0" marL="0" rtl="0" algn="l">
              <a:spcBef>
                <a:spcPts val="0"/>
              </a:spcBef>
              <a:spcAft>
                <a:spcPts val="0"/>
              </a:spcAft>
              <a:buNone/>
            </a:pPr>
            <a:r>
              <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i="1" lang="en-US">
                <a:solidFill>
                  <a:schemeClr val="dk1"/>
                </a:solidFill>
              </a:rPr>
              <a:t>(Ung data-ndersøkelser viser at elevene i dagens skole har mye kunnskap OM demokratiet, men de føler ikke i like stor grad at de er demokratiske deltakere, eller får anledning til det. Ung data viser at det er økende forskjeller mellom rik/fattig i samfunnet, økende ungdomsvold, økt psykisk uhelse og opp til 25% frafall fra VGS. Skolen er ikke nødvendigvis årsaken til dette, men, skolen kan gjøre en forskjell- trivsel, inkludering og tilhørighet, som igjen er grunnleggende for demokratisk medborgserskap)</a:t>
            </a:r>
            <a:endParaRPr>
              <a:solidFill>
                <a:schemeClr val="dk1"/>
              </a:solidFill>
            </a:endParaRPr>
          </a:p>
          <a:p>
            <a:pPr indent="0" lvl="0" marL="0" rtl="0" algn="l">
              <a:spcBef>
                <a:spcPts val="1200"/>
              </a:spcBef>
              <a:spcAft>
                <a:spcPts val="0"/>
              </a:spcAft>
              <a:buClr>
                <a:schemeClr val="dk1"/>
              </a:buClr>
              <a:buSzPts val="1100"/>
              <a:buFont typeface="Arial"/>
              <a:buNone/>
            </a:pPr>
            <a:r>
              <a:rPr lang="en-US">
                <a:solidFill>
                  <a:schemeClr val="dk1"/>
                </a:solidFill>
              </a:rPr>
              <a:t>Menneskerettighetene og ungdomsmedvirkning er sentralt i alles ODs prosjekter og arbeid øvrig. Fordi hvis ungdom blir sett, hørt og utstyrt med de verktøyene de trenger, kan ungdom være den beste drivkraften for bærekraftig utvikling! Men kunnskap alene bidrar ikke nødvendigvis til deltakelse i demokratiske prosesser (ref. om, gjennom for prinsippet). Kunnskapen må aktualiseres og gjøres tilgjengelig for utforsking.</a:t>
            </a:r>
            <a:r>
              <a:rPr lang="en-US">
                <a:solidFill>
                  <a:schemeClr val="dk1"/>
                </a:solidFill>
                <a:highlight>
                  <a:schemeClr val="lt1"/>
                </a:highlight>
              </a:rPr>
              <a:t> </a:t>
            </a:r>
            <a:r>
              <a:rPr lang="en-US">
                <a:solidFill>
                  <a:schemeClr val="dk1"/>
                </a:solidFill>
              </a:rPr>
              <a:t>OD kobler derfor alltid læring med utforsking og aktivitet. OD tilbyr en rekke praktiske øvelser som både er generelle og kampanjespesifikke der elevene får praktisert ulike former for demokratisk deltakelse gjennom rollespill ol.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Men, kanskje enda viktigere, det å delta på OD er i seg selv demokratisk deltagelse i praksis. Alle skoler i Norge har mulighet til å stemme frem hvert års OD-prosjekt. Dette valget kan gjøres på skolen mellom januar og mars hvert år, og selve valget foregår på Elevtinget (elevorganisasjonens landsmøte) i mars hvert år. Å delta på OD er et valg elevene ved skolen selv tar. Etter Internasjonal Uke (IU), ODs informasjonskampanje der elevene lærer om global urettferdighet og årets prosjekt, velger elevene de vil jobbe på OD-dagen, og da gi en dag av sin utdanning til ungdom i prosjektet.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f6f36de56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f6f36de56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highlight>
                  <a:schemeClr val="lt1"/>
                </a:highlight>
              </a:rPr>
              <a:t>Grunnleggende ferdigheter omfatter ikke bare det å kunne lese og skrive, men også livsferdigheter. Folkehelse og livsmestring dreier seg om å kunne forstå og påvirke faktorer som har betydning for mestring av eget liv. </a:t>
            </a:r>
            <a:r>
              <a:rPr i="1" lang="en-US">
                <a:solidFill>
                  <a:schemeClr val="dk1"/>
                </a:solidFill>
                <a:highlight>
                  <a:schemeClr val="lt1"/>
                </a:highlight>
                <a:latin typeface="Helvetica Neue"/>
                <a:ea typeface="Helvetica Neue"/>
                <a:cs typeface="Helvetica Neue"/>
                <a:sym typeface="Helvetica Neue"/>
              </a:rPr>
              <a:t>Livsmestring som tverrfaglig tema i skolen skal gi elevene kompetanse som fremmer god psykisk og fysisk helse, og som gir muligheter til å ta ansvarlige livsvalg.</a:t>
            </a:r>
            <a:r>
              <a:rPr lang="en-US">
                <a:highlight>
                  <a:schemeClr val="lt1"/>
                </a:highlight>
              </a:rPr>
              <a:t> Under dette tverrfaglig temaet er psykisk helse og håndtering av vanskelige tanker veldig sentralt. </a:t>
            </a:r>
            <a:endParaRPr>
              <a:highlight>
                <a:schemeClr val="lt1"/>
              </a:highlight>
            </a:endParaRPr>
          </a:p>
          <a:p>
            <a:pPr indent="0" lvl="0" marL="0" rtl="0" algn="l">
              <a:spcBef>
                <a:spcPts val="0"/>
              </a:spcBef>
              <a:spcAft>
                <a:spcPts val="0"/>
              </a:spcAft>
              <a:buNone/>
            </a:pPr>
            <a:r>
              <a:t/>
            </a:r>
            <a:endParaRPr>
              <a:highlight>
                <a:schemeClr val="lt1"/>
              </a:highlight>
            </a:endParaRPr>
          </a:p>
          <a:p>
            <a:pPr indent="0" lvl="0" marL="0" rtl="0" algn="l">
              <a:spcBef>
                <a:spcPts val="0"/>
              </a:spcBef>
              <a:spcAft>
                <a:spcPts val="0"/>
              </a:spcAft>
              <a:buNone/>
            </a:pPr>
            <a:r>
              <a:rPr lang="en-US">
                <a:highlight>
                  <a:schemeClr val="lt1"/>
                </a:highlight>
              </a:rPr>
              <a:t>Flere av ODs prosjekter støtter ungdom som sliter med traumer og vanskelige tanker. Ingen blir født slemme, men mangel på verktøy og støtte til å håndtere vanskelige ting i gjennom livet påvirker hvordan man vokser opp. I ODs kampanjer forsøker vi alltid å fremstille tematikken gjennom eksempler og historier ungdom i Norge også kjenner seg igjen i. Ungdommer i ODs prosjekter og ungdom i Norge lever under veldig ulike forhold, men kan kjenne på de samme følelsene og ha de samme tankene, uavhengig av kontekst. </a:t>
            </a:r>
            <a:endParaRPr>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i="1">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1000"/>
              </a:spcBef>
              <a:spcAft>
                <a:spcPts val="0"/>
              </a:spcAft>
              <a:buNone/>
            </a:pPr>
            <a:r>
              <a:rPr lang="en-US">
                <a:solidFill>
                  <a:schemeClr val="dk1"/>
                </a:solidFill>
                <a:highlight>
                  <a:schemeClr val="lt1"/>
                </a:highlight>
              </a:rPr>
              <a:t>Landsrådet for norske barn- og ungdomsorganisasjoner slo i 2012 fast dette i en rapport. Ungdom mangler altså  nyansert kunnskap om årsakssammenhenger, med en positiv vinkling som fremmer tro og håp for en bærekraftig fremtid.  </a:t>
            </a:r>
            <a:endParaRPr>
              <a:solidFill>
                <a:schemeClr val="dk1"/>
              </a:solidFill>
              <a:highlight>
                <a:schemeClr val="lt1"/>
              </a:highlight>
            </a:endParaRPr>
          </a:p>
          <a:p>
            <a:pPr indent="0" lvl="0" marL="228600" rtl="0" algn="l">
              <a:spcBef>
                <a:spcPts val="1000"/>
              </a:spcBef>
              <a:spcAft>
                <a:spcPts val="0"/>
              </a:spcAft>
              <a:buNone/>
            </a:pPr>
            <a:r>
              <a:t/>
            </a:r>
            <a:endParaRPr i="1" sz="1200">
              <a:solidFill>
                <a:schemeClr val="dk1"/>
              </a:solidFill>
              <a:highlight>
                <a:srgbClr val="FFFF00"/>
              </a:highlight>
              <a:latin typeface="Helvetica Neue"/>
              <a:ea typeface="Helvetica Neue"/>
              <a:cs typeface="Helvetica Neue"/>
              <a:sym typeface="Helvetica Neue"/>
            </a:endParaRPr>
          </a:p>
        </p:txBody>
      </p:sp>
      <p:sp>
        <p:nvSpPr>
          <p:cNvPr id="302" name="Google Shape;3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ca6feb34d0_0_907: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9" name="Google Shape;309;gca6feb34d0_0_907: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0" name="Google Shape;310;gca6feb34d0_0_907: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mbria"/>
              <a:buNone/>
            </a:pPr>
            <a:r>
              <a:rPr lang="en-US"/>
              <a:t>Media eksotifiserer ofte “Sør”, og overgeneraliserer mennesker fra andre kulturer og “Sør”.  </a:t>
            </a:r>
            <a:r>
              <a:rPr lang="en-US"/>
              <a:t>Vårt bilde av ”Sørs” underlegenhet og hjelpeløshet forsterker vårt nasjonale selvbilde som overlegne. Bidrar ikke til solidariske handlinger og valg, men skyldfølelse </a:t>
            </a:r>
            <a:endParaRPr/>
          </a:p>
          <a:p>
            <a:pPr indent="0" lvl="0" marL="0" rtl="0" algn="l">
              <a:spcBef>
                <a:spcPts val="1200"/>
              </a:spcBef>
              <a:spcAft>
                <a:spcPts val="1200"/>
              </a:spcAft>
              <a:buClr>
                <a:schemeClr val="dk1"/>
              </a:buClr>
              <a:buSzPts val="1100"/>
              <a:buFont typeface="Arial"/>
              <a:buNone/>
            </a:pPr>
            <a:r>
              <a:t/>
            </a:r>
            <a:endParaRPr>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ca6feb34d0_0_1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ca6feb34d0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ca6feb34d0_0_1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ca6feb34d0_0_1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Hei!</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De nye læreplanene (LK20) som</a:t>
            </a:r>
            <a:r>
              <a:rPr lang="en-US">
                <a:solidFill>
                  <a:schemeClr val="dk1"/>
                </a:solidFill>
                <a:highlight>
                  <a:schemeClr val="lt1"/>
                </a:highlight>
              </a:rPr>
              <a:t> trådte</a:t>
            </a:r>
            <a:r>
              <a:rPr lang="en-US">
                <a:solidFill>
                  <a:schemeClr val="dk1"/>
                </a:solidFill>
              </a:rPr>
              <a:t> i kraft høsten 2020, innebærer mange endringer, som nytt innhold i- og behov for undervisning i skolen. Mye av det skolene trenger for å undervise i tråd med LK20, er i tråd med Operasjon Dagsverks tilbud til skolen. Dette skal vi nå se nærmere på nå.</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ca6feb34d0_0_901:notes"/>
          <p:cNvSpPr txBox="1"/>
          <p:nvPr>
            <p:ph idx="1" type="body"/>
          </p:nvPr>
        </p:nvSpPr>
        <p:spPr>
          <a:xfrm>
            <a:off x="685801"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Hvilket verdensbilde og hvilke følelser fremmer dette?</a:t>
            </a:r>
            <a:endParaRPr/>
          </a:p>
        </p:txBody>
      </p:sp>
      <p:sp>
        <p:nvSpPr>
          <p:cNvPr id="327" name="Google Shape;327;gca6feb34d0_0_901: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ca6feb34d0_0_1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ca6feb34d0_0_1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og dette?</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ca6feb34d0_0_303: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ca6feb34d0_0_303: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Media og negative “offer” fremstillinger skaper feilaktig bilde av hvordan verden henger sammen!! </a:t>
            </a:r>
            <a:endParaRPr/>
          </a:p>
        </p:txBody>
      </p:sp>
      <p:sp>
        <p:nvSpPr>
          <p:cNvPr id="342" name="Google Shape;342;gca6feb34d0_0_303: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ca6feb34d0_0_11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ca6feb34d0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OD fremstiller globale sammenhenger som noe som angår oss alle. Ungdom i Sør fremstilles som aktive endringsaktører, ikke passive mottakere. Fordi ungdom er ungdom uansett. ungdom har mer til felles enn de er ulike, men de er født i ulike kontekster, som bidrar til ulikhet og urettferdighet. Respekt, solidaritet og likestilling ligger til grunn for alt ODs arbeid. De enkelte kampanjene viser årsak og virkning, ved å forklare hvorfor ting er som de er for ungdommene OD støtter. Dette gjøres på en måte som elever i Norge kjenner seg igjen i, for å vise hvor like vi er, og hvorfor elevene i Norge har noe til felles med ungdommen i f.eks Sør Afrika, snarere enn å kontrastere “våre” og “deres” liv.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1200"/>
              </a:spcBef>
              <a:spcAft>
                <a:spcPts val="1200"/>
              </a:spcAft>
              <a:buClr>
                <a:schemeClr val="dk1"/>
              </a:buClr>
              <a:buSzPts val="1100"/>
              <a:buFont typeface="Arial"/>
              <a:buNone/>
            </a:pPr>
            <a:r>
              <a:t/>
            </a:r>
            <a:endParaRPr>
              <a:solidFill>
                <a:schemeClr val="dk1"/>
              </a:solidFill>
              <a:highlight>
                <a:schemeClr val="lt1"/>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ca6feb34d0_0_10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US"/>
              <a:t>OD </a:t>
            </a:r>
            <a:r>
              <a:rPr lang="en-US"/>
              <a:t>vil bidra til en rettferdig verden formet av ungdom. Og da må ungdom få kunnskap, og rom for engasjement omkring globale utviklingsspørsmål. </a:t>
            </a:r>
            <a:r>
              <a:rPr lang="en-US"/>
              <a:t>Fordi h</a:t>
            </a:r>
            <a:r>
              <a:rPr lang="en-US"/>
              <a:t>vis ungdom blir sett, hørt og utstyrt med de verktøyene de trenger, kan ungdom være den beste drivkraften for bærekraftig utvikling, og dermed en (mer) rettferdig verden!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solidFill>
                  <a:schemeClr val="dk1"/>
                </a:solidFill>
              </a:rPr>
              <a:t>OD ønsker at Informasjonskampanjen (IU) skal føre til økt engasjement og kunnskap som elevene trenger for å bidra til en mer rettferdig verden gjennom solidariske valg og tankegang. OD-dagen, er et konkret handlingsalternativ for dem som ønsker å gi en dag av sin utdanning for å jobbe, der inntekten går til ungdom i prosjektlandet. Dette er nært knyttet til ønsket om den aktive eleven som utforsker, stiller spørsmål, skaper og deltar sammen er, som er tydelig til stede i hele læreplanverket.</a:t>
            </a:r>
            <a:r>
              <a:rPr lang="en-US">
                <a:solidFill>
                  <a:srgbClr val="262626"/>
                </a:solidFill>
              </a:rPr>
              <a:t> </a:t>
            </a:r>
            <a:endParaRPr>
              <a:solidFill>
                <a:srgbClr val="262626"/>
              </a:solidFill>
            </a:endParaRPr>
          </a:p>
          <a:p>
            <a:pPr indent="0" lvl="0" marL="0" rtl="0" algn="l">
              <a:lnSpc>
                <a:spcPct val="100000"/>
              </a:lnSpc>
              <a:spcBef>
                <a:spcPts val="0"/>
              </a:spcBef>
              <a:spcAft>
                <a:spcPts val="0"/>
              </a:spcAft>
              <a:buSzPts val="1100"/>
              <a:buNone/>
            </a:pPr>
            <a:r>
              <a:t/>
            </a:r>
            <a:endParaRPr>
              <a:solidFill>
                <a:srgbClr val="262626"/>
              </a:solidFill>
            </a:endParaRPr>
          </a:p>
          <a:p>
            <a:pPr indent="0" lvl="0" marL="0" rtl="0" algn="l">
              <a:spcBef>
                <a:spcPts val="0"/>
              </a:spcBef>
              <a:spcAft>
                <a:spcPts val="0"/>
              </a:spcAft>
              <a:buClr>
                <a:schemeClr val="dk1"/>
              </a:buClr>
              <a:buSzPts val="1100"/>
              <a:buFont typeface="Arial"/>
              <a:buNone/>
            </a:pPr>
            <a:r>
              <a:rPr lang="en-US">
                <a:solidFill>
                  <a:schemeClr val="dk1"/>
                </a:solidFill>
              </a:rPr>
              <a:t>Gjennom demokratisk prosjektvalg og deltakelse på OD,  informasjonskampanjen IU og handlingsalternativet på OD-dagen, ønsker OD å bidra til undervisning som “</a:t>
            </a:r>
            <a:r>
              <a:rPr i="1" lang="en-US">
                <a:solidFill>
                  <a:schemeClr val="dk1"/>
                </a:solidFill>
              </a:rPr>
              <a:t>bygger håp for fremtiden og viser at innsatsen til hver enkelt har betydning</a:t>
            </a:r>
            <a:r>
              <a:rPr lang="en-US">
                <a:solidFill>
                  <a:schemeClr val="dk1"/>
                </a:solidFill>
              </a:rPr>
              <a:t>”. At ungdom ser at deres valg og deres innsats har betydning, og dermed skape håp og engasjement for en mer rettferdig verden. Dette er helt essensielt når skolen underviser om temaer som bærekraftig utvikling, og forskning viser at undervisningen lett kan bli en fortelling om alt som ikke funker i verden, som skaper handlingslammelse hos elevene. </a:t>
            </a:r>
            <a:endParaRPr>
              <a:solidFill>
                <a:srgbClr val="262626"/>
              </a:solidFill>
            </a:endParaRPr>
          </a:p>
          <a:p>
            <a:pPr indent="0" lvl="0" marL="0" rtl="0" algn="l">
              <a:spcBef>
                <a:spcPts val="0"/>
              </a:spcBef>
              <a:spcAft>
                <a:spcPts val="1600"/>
              </a:spcAft>
              <a:buSzPts val="1100"/>
              <a:buNone/>
            </a:pPr>
            <a:r>
              <a:t/>
            </a:r>
            <a:endParaRPr>
              <a:solidFill>
                <a:srgbClr val="262626"/>
              </a:solidFill>
            </a:endParaRPr>
          </a:p>
        </p:txBody>
      </p:sp>
      <p:sp>
        <p:nvSpPr>
          <p:cNvPr id="355" name="Google Shape;355;gca6feb34d0_0_10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ca6feb34d0_0_109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Fordi: som vi så, u</a:t>
            </a:r>
            <a:r>
              <a:rPr lang="en-US"/>
              <a:t>ngdom mangler nyansert kunnskap om årsakssammenhenger, med en positiv vinkling som fremmer tro og håp for en bærekraftig fremtid. Ungdom trenger handlingsalternativer. Samtidig er det med nye læreplaner behov for undervisning i skolen som fremmer refleksjon, dialog, deltakelse og mening.</a:t>
            </a:r>
            <a:endParaRPr/>
          </a:p>
        </p:txBody>
      </p:sp>
      <p:sp>
        <p:nvSpPr>
          <p:cNvPr id="361" name="Google Shape;361;gca6feb34d0_0_10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ca6feb34d0_0_101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Som nevnt, </a:t>
            </a:r>
            <a:r>
              <a:rPr lang="en-US">
                <a:solidFill>
                  <a:schemeClr val="dk1"/>
                </a:solidFill>
                <a:highlight>
                  <a:schemeClr val="lt1"/>
                </a:highlight>
              </a:rPr>
              <a:t>kunnskap alene skaper ikke nødvendigvis engasjement og endrede holdnings- og handlingsmønstr</a:t>
            </a:r>
            <a:r>
              <a:rPr lang="en-US">
                <a:solidFill>
                  <a:schemeClr val="dk1"/>
                </a:solidFill>
              </a:rPr>
              <a:t>e. OD kobler derfor alltid læring med utforsking og aktivitet og medvirkning. Det skal være gøy og relevant å delta på OD!!</a:t>
            </a:r>
            <a:endParaRPr>
              <a:solidFill>
                <a:schemeClr val="dk1"/>
              </a:solidFill>
              <a:highlight>
                <a:schemeClr val="lt1"/>
              </a:highlight>
            </a:endParaRPr>
          </a:p>
          <a:p>
            <a:pPr indent="0" lvl="0" marL="0" rtl="0" algn="l">
              <a:spcBef>
                <a:spcPts val="0"/>
              </a:spcBef>
              <a:spcAft>
                <a:spcPts val="0"/>
              </a:spcAft>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Helvetica Neue"/>
              <a:ea typeface="Helvetica Neue"/>
              <a:cs typeface="Helvetica Neue"/>
              <a:sym typeface="Helvetica Neue"/>
            </a:endParaRPr>
          </a:p>
        </p:txBody>
      </p:sp>
      <p:sp>
        <p:nvSpPr>
          <p:cNvPr id="369" name="Google Shape;369;gca6feb34d0_0_10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05442bb5f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05442bb5f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Alle skoler i Norge har mulighet til å stemme frem hvert års OD-prosjekt. Dette valget kan gjøres på skolen mellom januar og mars hvert år, og selve valget foregår på Elevtinget (elevorganisasjonens landsmøte) i mars hvert år. Å delta på OD er et valg elevene ved skolen selv tar.</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Elevene stemmer frem årets OD-prosjekt, og bestemmer seg så om skolen skal melde seg på OD (LÆRING GJENNOM demokratisk deltakelse).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ca6feb34d0_0_10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Operasjon Dagsverk en todelt</a:t>
            </a:r>
            <a:r>
              <a:rPr lang="en-US">
                <a:solidFill>
                  <a:schemeClr val="dk1"/>
                </a:solidFill>
                <a:highlight>
                  <a:schemeClr val="lt1"/>
                </a:highlight>
              </a:rPr>
              <a:t> aksjon: Internasjonal Uke (IU) og OD-dagen. IU, eller ODs Informasjonskampanje</a:t>
            </a:r>
            <a:r>
              <a:rPr lang="en-US">
                <a:solidFill>
                  <a:schemeClr val="dk1"/>
                </a:solidFill>
              </a:rPr>
              <a:t> er der elevene får formidlet informasjon om prosjektet, Operasjon Dagsverk og global urettferdighet mer generelt. OD tilbyr en rekke undervisningsressurser inkl. filmer, foredrag, kahoots, praktiske øvelser, aksjoner, rollespill og undervisningsoppgaver som kan tas i bruk under IU, og det er opp til skolen hvordan IU skal gjennomføres. Her er det viktig å kjenne elevgruppen, og knytte årets OD til noe elevene kjenner til fra før, og bryr seg om! Det er under IU elevene får den kunnskapen de trenger for å ta et aktivt valg om de ønsker å støtte prosjektet ved å jobbe på OD-dagen.</a:t>
            </a:r>
            <a:endParaRPr u="sng">
              <a:solidFill>
                <a:schemeClr val="dk1"/>
              </a:solidFill>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800"/>
              </a:spcBef>
              <a:spcAft>
                <a:spcPts val="0"/>
              </a:spcAft>
              <a:buClr>
                <a:schemeClr val="dk1"/>
              </a:buClr>
              <a:buSzPts val="1100"/>
              <a:buFont typeface="Arial"/>
              <a:buNone/>
            </a:pPr>
            <a:r>
              <a:rPr i="1" lang="en-US" u="sng">
                <a:solidFill>
                  <a:schemeClr val="dk1"/>
                </a:solidFill>
              </a:rPr>
              <a:t>Vis gjerne til tidligere opplegg ved deres skole, eller andre skolers opplegg for konkrete eksempler::</a:t>
            </a:r>
            <a:endParaRPr i="1" u="sng">
              <a:solidFill>
                <a:schemeClr val="dk1"/>
              </a:solidFill>
            </a:endParaRPr>
          </a:p>
          <a:p>
            <a:pPr indent="0" lvl="0" marL="0" rtl="0" algn="l">
              <a:spcBef>
                <a:spcPts val="0"/>
              </a:spcBef>
              <a:spcAft>
                <a:spcPts val="0"/>
              </a:spcAft>
              <a:buClr>
                <a:schemeClr val="dk1"/>
              </a:buClr>
              <a:buSzPts val="1100"/>
              <a:buFont typeface="Arial"/>
              <a:buNone/>
            </a:pPr>
            <a:r>
              <a:t/>
            </a:r>
            <a:endParaRPr i="1" u="sng">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b="1" i="1" lang="en-US">
                <a:solidFill>
                  <a:schemeClr val="dk1"/>
                </a:solidFill>
              </a:rPr>
              <a:t>Bjørnholt skole </a:t>
            </a:r>
            <a:r>
              <a:rPr i="1" lang="en-US">
                <a:solidFill>
                  <a:schemeClr val="dk1"/>
                </a:solidFill>
              </a:rPr>
              <a:t>(</a:t>
            </a:r>
            <a:r>
              <a:rPr i="1" lang="en-US">
                <a:solidFill>
                  <a:schemeClr val="dk1"/>
                </a:solidFill>
              </a:rPr>
              <a:t>OD 2018 til Palestina):</a:t>
            </a:r>
            <a:r>
              <a:rPr i="1" lang="en-US">
                <a:solidFill>
                  <a:schemeClr val="dk1"/>
                </a:solidFill>
              </a:rPr>
              <a:t> er en ungdomsskole på Søndre Nordstrand i Oslo, hvor politiet ofte patruljerer for å holde orden. Bjørnholt ligger et område med en del sosiale problemer, og Bjørnholt VGS som ligger et steinkast unna, ble i 2017 første skole i Norge som innførte adgangskontroll for elever og ansatte etter uheldige episoder og trusler om vold. Har ungdom herfra noe til felles med ungdom i Palestina? Ved hjelp av kreative aksjoner og andre undervisningsopplegg klarte de å undervise på en måte som gjorde at elevene klarte å visualisere hvordan ungdommene i prosjektlandet har det. Bjørnholt er et eksempel til etterfølgelse når det gjelder å gjøre global urettferdighet relevant for sine elever!</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b="1" i="1" lang="en-US">
                <a:solidFill>
                  <a:schemeClr val="dk1"/>
                </a:solidFill>
              </a:rPr>
              <a:t>Verdal VGS:</a:t>
            </a:r>
            <a:r>
              <a:rPr i="1" lang="en-US">
                <a:solidFill>
                  <a:schemeClr val="dk1"/>
                </a:solidFill>
              </a:rPr>
              <a:t> Setter av 3-5 hele dager med IU. Et stort tverrfalig prosjekt for alle fag og elever på tvers av trinn. Også IU-fest med foreldre/foresatte.  IU har blitt en stor tradisjon ved skolen som de har drevet med i mange år. Skolen har et stort fokus på at det faglige skal være av god kvalitet som kan gi elevene et internasjonalt innblikk (tverrrfaglige prosjekter, IU-film,IU-kor, Nord/Sør fotball, digital escape room mm), men også et stort fokus på det sosiale. De utfordrer miljøgruppene i klassene til å gjøre noe sosialt innad i klassene for å skape et bedre klassemiljø. De spiser frokost, lunsj og finner på mye forskjellig sammen. Skolen rapporterer at de merker store forskjeller på skole- og klassemiljø etter IU. Dette viser at også OD kan bli brukt som et middel for andre positive ting i skolen, her av som et tiltak for bedre klassemiljø og psykososialt miljø på skolen.</a:t>
            </a:r>
            <a:endParaRPr i="1">
              <a:solidFill>
                <a:schemeClr val="dk1"/>
              </a:solidFill>
            </a:endParaRPr>
          </a:p>
          <a:p>
            <a:pPr indent="0" lvl="0" marL="0" rtl="0" algn="l">
              <a:lnSpc>
                <a:spcPct val="107916"/>
              </a:lnSpc>
              <a:spcBef>
                <a:spcPts val="0"/>
              </a:spcBef>
              <a:spcAft>
                <a:spcPts val="0"/>
              </a:spcAft>
              <a:buClr>
                <a:schemeClr val="dk1"/>
              </a:buClr>
              <a:buSzPts val="1100"/>
              <a:buFont typeface="Arial"/>
              <a:buNone/>
            </a:pPr>
            <a:r>
              <a:rPr i="1" lang="en-US">
                <a:solidFill>
                  <a:schemeClr val="dk1"/>
                </a:solidFill>
              </a:rPr>
              <a:t>Instagram: @iu_verdal </a:t>
            </a:r>
            <a:endParaRPr i="1">
              <a:solidFill>
                <a:schemeClr val="dk1"/>
              </a:solidFill>
            </a:endParaRPr>
          </a:p>
          <a:p>
            <a:pPr indent="0" lvl="0" marL="0" rtl="0" algn="l">
              <a:spcBef>
                <a:spcPts val="80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b="1" i="1" lang="en-US">
                <a:solidFill>
                  <a:schemeClr val="dk1"/>
                </a:solidFill>
              </a:rPr>
              <a:t>Engerdal ungdomsskole i (OD 2020): </a:t>
            </a:r>
            <a:r>
              <a:rPr i="1" lang="en-US">
                <a:solidFill>
                  <a:schemeClr val="dk1"/>
                </a:solidFill>
              </a:rPr>
              <a:t>Knyttet ungdom på flukt til fagfornyelsens tverrfaglige temaer folkehelse, demokrati og bærekraft ved å sette fokus på barnas rettigheter og dens 4 hovedområder:</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1. Barns rett til ikke diskriminering – barn på flukt (demokrati)</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2. Barns rett til liv og utvikling (folkehelse)</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3. Barns rett til medvirkning (bærekraft)</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4. Barns beste (en kombinasjon av alle)</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US">
                <a:solidFill>
                  <a:schemeClr val="dk1"/>
                </a:solidFill>
              </a:rPr>
              <a:t>Tverrfaglig prosjekt mellom Norsk, Samfunnsfag, KRLE, samt Naturfag, K&amp;H og KRØ på tvers av trinn (8-10).</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800"/>
              </a:spcAft>
              <a:buClr>
                <a:schemeClr val="dk1"/>
              </a:buClr>
              <a:buSzPts val="1100"/>
              <a:buFont typeface="Arial"/>
              <a:buNone/>
            </a:pPr>
            <a:r>
              <a:t/>
            </a:r>
            <a:endParaRPr>
              <a:solidFill>
                <a:schemeClr val="dk1"/>
              </a:solidFill>
              <a:latin typeface="Calibri"/>
              <a:ea typeface="Calibri"/>
              <a:cs typeface="Calibri"/>
              <a:sym typeface="Calibri"/>
            </a:endParaRPr>
          </a:p>
        </p:txBody>
      </p:sp>
      <p:sp>
        <p:nvSpPr>
          <p:cNvPr id="382" name="Google Shape;382;gca6feb34d0_0_10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8f0df30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f8f0df30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Hva så med OD-dagen? Hvordan kan OD-dagen knyttes opp mot undervisningen og læreplanmålene?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(Les opp punktene i lysbildet))</a:t>
            </a:r>
            <a:endParaRPr/>
          </a:p>
        </p:txBody>
      </p:sp>
      <p:sp>
        <p:nvSpPr>
          <p:cNvPr id="191" name="Google Shape;1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ca6feb34d0_0_106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Som vi har sett spiller handlekraft en nøkkelrolle i undervisningen etter de nye læreplanene. Og, det krever mer enn undervisning i tematikk som faginnhold eller som enkeltstående emner.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OD-dagen, der elevene kan velge å gi én dag av sin utdanning til ungdom i et annet land, er et konkret handlingsalternativ for ungdom som ønsker å </a:t>
            </a:r>
            <a:r>
              <a:rPr lang="en-US">
                <a:solidFill>
                  <a:schemeClr val="dk1"/>
                </a:solidFill>
                <a:highlight>
                  <a:schemeClr val="lt1"/>
                </a:highlight>
              </a:rPr>
              <a:t>bidra til en mer rettferdig verden</a:t>
            </a:r>
            <a:r>
              <a:rPr lang="en-US">
                <a:solidFill>
                  <a:schemeClr val="dk1"/>
                </a:solidFill>
              </a:rPr>
              <a:t> og henger derfor sammen med Internasjonal Uke (IU).  Å jobbe på OD-dagen er et aktivt valg elevene selv tar basert på kunnskapen de har fått under IU, og dermed en måte å praktisere påvirkningsarbeid og styrke elevers demokratideltakelse. Elevene som ikke ønsker å jobbe, deltar på opplegg på skolen. Samlet sett bidrar IU + OD-dagen til økt engasjement og kunnskap elevene trenger for å bidra til en mer rettferdig verden gjennom solidariske valg og tankegang. Dette er nært knyttet til ønsket om den aktive eleven som utforsker, stiller spørsmål, skaper og deltar sammen er, som er tydelig til stede i hele læreplanverket.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US">
                <a:solidFill>
                  <a:schemeClr val="dk1"/>
                </a:solidFill>
              </a:rPr>
              <a:t>OD-dagen kan fint gjennomføres i tråd med læreplan og være en del av opplæringen, men lærerne må involveres for å sikre god gjennomføring!</a:t>
            </a:r>
            <a:endParaRPr>
              <a:solidFill>
                <a:schemeClr val="dk1"/>
              </a:solidFill>
              <a:highlight>
                <a:schemeClr val="accent4"/>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None/>
            </a:pPr>
            <a:r>
              <a:t/>
            </a:r>
            <a:endParaRPr/>
          </a:p>
        </p:txBody>
      </p:sp>
      <p:sp>
        <p:nvSpPr>
          <p:cNvPr id="401" name="Google Shape;401;gca6feb34d0_0_10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ca6feb34d0_0_100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OD er av, med og for ungdom. Alt av ODs arbeid i Norge er ledet av ungdom, og alle ODs prosjekter skapes ut fra ungdoms behov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Fordi: for at ungdom skal få ta plass, må voksne gi fra seg litt av sin makt. Først da skapes endring som møter behovene ungdom har. Ungdom ser andre løsninger enn voksne, og det er ungdom som skal bo her i morgen. Ingen er mer opptatt av en bærekraftig utvikling enn ungdom!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OD mener at dersom ungdom ser at deres valg og deres innsats har betydning, vil det også skape håp og engasjement for en mer bærekraftig og rettferdig verden, der de handler som ansvarlige samfunnsborgere. Og dette er ganske likt det både læreplanen og pedagogikken jobbe</a:t>
            </a:r>
            <a:r>
              <a:rPr lang="en-US">
                <a:solidFill>
                  <a:schemeClr val="dk1"/>
                </a:solidFill>
                <a:highlight>
                  <a:schemeClr val="lt1"/>
                </a:highlight>
              </a:rPr>
              <a:t>r for (der den </a:t>
            </a:r>
            <a:r>
              <a:rPr lang="en-US">
                <a:solidFill>
                  <a:schemeClr val="dk1"/>
                </a:solidFill>
              </a:rPr>
              <a:t>aktive eleven som utforsker, stiller spørsmål, skaper og deltar er tydelig til stede!)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Vi oppfordrer påmeldte skoler til å ha en skolekomite </a:t>
            </a:r>
            <a:r>
              <a:rPr lang="en-US">
                <a:solidFill>
                  <a:schemeClr val="dk1"/>
                </a:solidFill>
              </a:rPr>
              <a:t> som jobber med å arrangere OD på sin skole. M</a:t>
            </a:r>
            <a:r>
              <a:rPr lang="en-US">
                <a:solidFill>
                  <a:schemeClr val="dk1"/>
                </a:solidFill>
              </a:rPr>
              <a:t>en selv </a:t>
            </a:r>
            <a:r>
              <a:rPr lang="en-US">
                <a:solidFill>
                  <a:schemeClr val="dk1"/>
                </a:solidFill>
                <a:highlight>
                  <a:schemeClr val="lt1"/>
                </a:highlight>
              </a:rPr>
              <a:t>om ungdom primært står for planlegging og  gjennomføring av OD på skolene, spiller dere, lærerne, en viktig rolle for kampanjen og aksjonens suksess. Lærerne innehar didaktisk og pedagogisk ekspertise, og bidrar samtidig til ODs kontinuitet på skolen.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457200" rtl="0" algn="l">
              <a:spcBef>
                <a:spcPts val="0"/>
              </a:spcBef>
              <a:spcAft>
                <a:spcPts val="0"/>
              </a:spcAft>
              <a:buNone/>
            </a:pPr>
            <a:r>
              <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rgbClr val="FFFF00"/>
              </a:highlight>
            </a:endParaRPr>
          </a:p>
          <a:p>
            <a:pPr indent="0" lvl="0" marL="0" rtl="0" algn="l">
              <a:spcBef>
                <a:spcPts val="800"/>
              </a:spcBef>
              <a:spcAft>
                <a:spcPts val="0"/>
              </a:spcAft>
              <a:buClr>
                <a:schemeClr val="dk1"/>
              </a:buClr>
              <a:buSzPts val="1100"/>
              <a:buFont typeface="Arial"/>
              <a:buNone/>
            </a:pPr>
            <a:r>
              <a:t/>
            </a:r>
            <a:endParaRPr>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200">
              <a:solidFill>
                <a:schemeClr val="dk1"/>
              </a:solidFill>
              <a:highlight>
                <a:schemeClr val="lt1"/>
              </a:highlight>
              <a:latin typeface="Helvetica Neue"/>
              <a:ea typeface="Helvetica Neue"/>
              <a:cs typeface="Helvetica Neue"/>
              <a:sym typeface="Helvetica Neue"/>
            </a:endParaRPr>
          </a:p>
        </p:txBody>
      </p:sp>
      <p:sp>
        <p:nvSpPr>
          <p:cNvPr id="408" name="Google Shape;408;gca6feb34d0_0_10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ca6feb34d0_0_1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ca6feb34d0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Selv om utvikling av handlingskompetanse i en skolekontekst må bunne i elevens myndiggjøringsprosess og selvbestemmelse (Klafki, 2001), er det no</a:t>
            </a:r>
            <a:r>
              <a:rPr lang="en-US">
                <a:solidFill>
                  <a:schemeClr val="dk1"/>
                </a:solidFill>
                <a:highlight>
                  <a:schemeClr val="lt1"/>
                </a:highlight>
              </a:rPr>
              <a:t>en lærere og/eller skoleledelser som har dårlig erfaring med OD som igjen fører til lite engasjerte elever. OD forbindes her med en “fri”-dag, der elevene mister undervisning og “straffes” ved at de må betale penger for ikke å få fravær.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Dette tyder på manglende kunnskap om OD og organiseringen og gjennomføringen av OD på skolen. For å få til en vellykket OD, er det utrolig viktig at lærerne og ledelsen vet hva OD er og involveres- og at lærerne og skoleledelsen støtter opp om elevenes engajsement!</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OD gennomføres jo i OD skolen, og må derfor knyttes til læreplanmål for at skolen skal sette av tid til dette. Lærerne må derfor se nytten av å delta på OD, både for enkeltfag men også overordnet del av læreplanen.</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ca6feb34d0_0_9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U</a:t>
            </a:r>
            <a:r>
              <a:rPr lang="en-US">
                <a:solidFill>
                  <a:schemeClr val="dk1"/>
                </a:solidFill>
              </a:rPr>
              <a:t>ndervisning som skal fremme håp og handlekraft for en bærekraftig fremtid må gi elevene kompetanse på hvordan sentrale bærekraftsutfordringer kan løses. Nettopp denne handlingskompetansen er noe både elever og lærere nå etterspør – med ønske om bedre forståelse og kunnskap om hvordan det er mulig å påvirke samfunnet i en bærekraftig retning utover individuelle forbrukervalg.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US">
                <a:solidFill>
                  <a:schemeClr val="dk1"/>
                </a:solidFill>
              </a:rPr>
              <a:t>Behovet understreker viktigheten av at elevene ikke isoleres fra verden i klasserommet, men at de får oppleve mening, deltakelse og får stille spørsmål. Skolen trenger undervisningsressurser som tilrettelegger for dialog, helhetsorientering, refleksjon og autentiske relasjoner for å fremme mestringsfølelse og tro på egen påvirkningskraft blant elevene. Dette ønsker OD å bidra til ved å:</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SzPts val="1100"/>
              <a:buChar char="-"/>
            </a:pPr>
            <a:r>
              <a:rPr lang="en-US"/>
              <a:t>L</a:t>
            </a:r>
            <a:r>
              <a:rPr lang="en-US"/>
              <a:t>age aktuelle kampanjer + undervisningsressurser (av, med og for ungdoms)  som er i tråd med læreplanene, og som svarer på det skolene har i oppgave å gjøre, </a:t>
            </a:r>
            <a:r>
              <a:rPr lang="en-US"/>
              <a:t>i tråd med læreplaner og de tverrfaglige temaene. </a:t>
            </a:r>
            <a:endParaRPr/>
          </a:p>
          <a:p>
            <a:pPr indent="-298450" lvl="0" marL="457200" rtl="0" algn="l">
              <a:lnSpc>
                <a:spcPct val="100000"/>
              </a:lnSpc>
              <a:spcBef>
                <a:spcPts val="0"/>
              </a:spcBef>
              <a:spcAft>
                <a:spcPts val="0"/>
              </a:spcAft>
              <a:buSzPts val="1100"/>
              <a:buChar char="-"/>
            </a:pPr>
            <a:r>
              <a:rPr lang="en-US"/>
              <a:t>Tilby og tilrettelegge for deltakelse på OD (fra prosjektvalg til organisering og gjennomføring av IU og OD-dagen), som i seg selv i tråd med læreplanen.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800"/>
              </a:spcAft>
              <a:buClr>
                <a:schemeClr val="dk1"/>
              </a:buClr>
              <a:buSzPts val="1100"/>
              <a:buFont typeface="Arial"/>
              <a:buNone/>
            </a:pPr>
            <a:r>
              <a:t/>
            </a:r>
            <a:endParaRPr>
              <a:highlight>
                <a:srgbClr val="FFFF00"/>
              </a:highlight>
            </a:endParaRPr>
          </a:p>
        </p:txBody>
      </p:sp>
      <p:sp>
        <p:nvSpPr>
          <p:cNvPr id="423" name="Google Shape;423;gca6feb34d0_0_9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f9ac34012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f9ac34012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I lærerplanens overordnede del finner man verdier og prinsipper som grunnopplæringen i norsk skole står for. Altså hvilke verdier og prinsipper som skal fremmes og jobbes for fra man starter på skolen i 1.klasse til man går ut videregåen</a:t>
            </a:r>
            <a:r>
              <a:rPr lang="en-US">
                <a:solidFill>
                  <a:schemeClr val="dk1"/>
                </a:solidFill>
                <a:highlight>
                  <a:schemeClr val="lt1"/>
                </a:highlight>
              </a:rPr>
              <a:t>de. Læreplanens overordnede del vektlegger særlig mangfoldighet og inkluderende læringsfelleskap; </a:t>
            </a:r>
            <a:r>
              <a:rPr i="1" lang="en-US">
                <a:solidFill>
                  <a:schemeClr val="dk1"/>
                </a:solidFill>
                <a:highlight>
                  <a:schemeClr val="lt1"/>
                </a:highlight>
              </a:rPr>
              <a:t>Skolen skal utvikle inkluderende fellesskap som fremmer helse, trivsel og læring for alle</a:t>
            </a:r>
            <a:r>
              <a:rPr lang="en-US">
                <a:solidFill>
                  <a:schemeClr val="dk1"/>
                </a:solidFill>
                <a:highlight>
                  <a:schemeClr val="lt1"/>
                </a:highlight>
              </a:rPr>
              <a:t>. Lignende innhold finner man i formålsparagrafen, som fremmer en opplæring som bygger på menneskeverdets ukrenkelighet og at alle mennesker er like mye verdt, uavhengig av hva som ellers skiller oss.</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Flere av læreplanens verdier og prinsipper finner man igjen i ODs verdier og grunnprinsipper. OD bygger på prinsippet om solidaritet; samhold og felles ansvar mellom ulike mennesker og grupper. Alle ungdom er i samme båt, alle ungdom har drømmer og ambisjoner men er født med ulike forutsetninger. Utdanning skaper muligheter i livet, og bidrar til enkeltmennesker og samfunn. Også uttrykt gjennom sitatet  “Ikke fordi vi er like, men fordi vi er like mye verdt”. ODs mål er at elever ved norske skoler bidrar til en mer rettferdig verden gjennom solidariske valg og tankegang. Ikke så langt unna formålet med opplæringen i norsk skole!</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highlight>
                  <a:schemeClr val="lt1"/>
                </a:highlight>
              </a:rPr>
              <a:t>I henhold til læreplanen </a:t>
            </a:r>
            <a:r>
              <a:rPr lang="en-US">
                <a:solidFill>
                  <a:schemeClr val="dk1"/>
                </a:solidFill>
                <a:highlight>
                  <a:srgbClr val="FFFFFF"/>
                </a:highlight>
              </a:rPr>
              <a:t>skal skolen være et sted der barn og unge opplever demokrati i praksis. Det innebærer at elevene skal ha reell innflytelse og an påvirke det som angår dem, og at de skal få erfaring med og praktisere ulike former for demokratisk deltakelse og medvirkning, både i det daglige arbeidet i fagene og gjennom for eksempel elevråd og andre rådsorganer. Når elevenes stemme blir hørt i skolen, opplever de hvordan de selv kan ta egne bevisste valg. Slike erfaringer har en verdi her og nå, og forbereder elevene på å bli ansvarlige samfunnsborgere. </a:t>
            </a:r>
            <a:r>
              <a:rPr lang="en-US">
                <a:solidFill>
                  <a:schemeClr val="dk1"/>
                </a:solidFill>
              </a:rPr>
              <a:t>Samtidig stadfester læreplanen at faglig læring ikke kan isoleres </a:t>
            </a:r>
            <a:r>
              <a:rPr lang="en-US">
                <a:solidFill>
                  <a:schemeClr val="dk1"/>
                </a:solidFill>
                <a:highlight>
                  <a:schemeClr val="lt1"/>
                </a:highlight>
              </a:rPr>
              <a:t>fra sosial læring. Dette er helt i tråd med hvordan gjennomføring av OD er bygget opp. Mer om dette snart!</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f9ac34012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f9ac340128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De nye læreplanene forplikter skolene til å undervise og engasjere elevene slik at de kan “handle aktivt og bevisst for å bidra til en bedre verden”. Undervisningen skal lære elevene å tenke selv, og å handle, ikke bare gi kunnskap om en masse hendelser/ting. Målet er at undervisningen skal “Bygge håp for fremtiden og vise at innsatsen til hver enkelt har betydning”.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f6f36de568_0_456: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f6f36de568_0_456:notes"/>
          <p:cNvSpPr txBox="1"/>
          <p:nvPr>
            <p:ph idx="1" type="body"/>
          </p:nvPr>
        </p:nvSpPr>
        <p:spPr>
          <a:xfrm>
            <a:off x="685801" y="4343406"/>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US">
                <a:solidFill>
                  <a:schemeClr val="dk1"/>
                </a:solidFill>
              </a:rPr>
              <a:t>Nye læreplaner krever en tilpasning av undervisningen i skolen. </a:t>
            </a:r>
            <a:r>
              <a:rPr i="1" lang="en-US">
                <a:solidFill>
                  <a:schemeClr val="dk1"/>
                </a:solidFill>
              </a:rPr>
              <a:t>Hvis du gir unge folk kunnskap uten løsninger og handlingsalternativer, så skaper ikke dette makt, men avmakt og desillusjonisme  </a:t>
            </a:r>
            <a:r>
              <a:rPr lang="en-US">
                <a:solidFill>
                  <a:schemeClr val="dk1"/>
                </a:solidFill>
              </a:rPr>
              <a:t>(Tore Linne Eriksen)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Ungdom trenger handlingsalternativer, og en undervisning som fremmer refleksjon, dialog, deltakelse og mening. Det innebærer utforskende arbeidsmetoder, der elevene får samarbeide, stille spørsmål og samarbeide, på tvers av fagdisipiner, klasser og trinn.</a:t>
            </a:r>
            <a:endParaRPr>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i="1">
              <a:solidFill>
                <a:schemeClr val="dk1"/>
              </a:solidFill>
              <a:highlight>
                <a:srgbClr val="FFC000"/>
              </a:highlight>
            </a:endParaRPr>
          </a:p>
          <a:p>
            <a:pPr indent="0" lvl="0" marL="0" rtl="0" algn="l">
              <a:lnSpc>
                <a:spcPct val="90000"/>
              </a:lnSpc>
              <a:spcBef>
                <a:spcPts val="1000"/>
              </a:spcBef>
              <a:spcAft>
                <a:spcPts val="0"/>
              </a:spcAft>
              <a:buClr>
                <a:schemeClr val="dk1"/>
              </a:buClr>
              <a:buSzPts val="1800"/>
              <a:buFont typeface="Arial"/>
              <a:buNone/>
            </a:pPr>
            <a:r>
              <a:t/>
            </a:r>
            <a:endParaRPr>
              <a:solidFill>
                <a:schemeClr val="dk1"/>
              </a:solidFill>
            </a:endParaRPr>
          </a:p>
          <a:p>
            <a:pPr indent="0" lvl="0" marL="0" rtl="0" algn="l">
              <a:lnSpc>
                <a:spcPct val="90000"/>
              </a:lnSpc>
              <a:spcBef>
                <a:spcPts val="1000"/>
              </a:spcBef>
              <a:spcAft>
                <a:spcPts val="0"/>
              </a:spcAft>
              <a:buClr>
                <a:schemeClr val="dk1"/>
              </a:buClr>
              <a:buSzPts val="1800"/>
              <a:buFont typeface="Arial"/>
              <a:buNone/>
            </a:pPr>
            <a:r>
              <a:t/>
            </a:r>
            <a:endParaRPr sz="2000">
              <a:solidFill>
                <a:schemeClr val="dk1"/>
              </a:solidFill>
              <a:highlight>
                <a:srgbClr val="FFFF00"/>
              </a:highlight>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1800"/>
              <a:buFont typeface="Arial"/>
              <a:buNone/>
            </a:pPr>
            <a:r>
              <a:t/>
            </a:r>
            <a:endParaRPr sz="2000">
              <a:solidFill>
                <a:schemeClr val="dk1"/>
              </a:solidFill>
              <a:latin typeface="Helvetica Neue"/>
              <a:ea typeface="Helvetica Neue"/>
              <a:cs typeface="Helvetica Neue"/>
              <a:sym typeface="Helvetica Neue"/>
            </a:endParaRPr>
          </a:p>
        </p:txBody>
      </p:sp>
      <p:sp>
        <p:nvSpPr>
          <p:cNvPr id="215" name="Google Shape;215;gf6f36de568_0_456:notes"/>
          <p:cNvSpPr txBox="1"/>
          <p:nvPr>
            <p:ph idx="12" type="sldNum"/>
          </p:nvPr>
        </p:nvSpPr>
        <p:spPr>
          <a:xfrm>
            <a:off x="3884613" y="8685224"/>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a6feb34d0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US"/>
              <a:t>Det er viktig for læringen at vi forstår den som en </a:t>
            </a:r>
            <a:r>
              <a:rPr i="1" lang="en-US"/>
              <a:t>aktivt skapende prosess.</a:t>
            </a:r>
            <a:r>
              <a:rPr lang="en-US"/>
              <a:t> Altså en læring der eleven står aktivt i sentrum og får utforske, stille spørsmål, skape, delta, leke seg, aktivisere deg, medvirke, samarbeide og handle. Dette er verdier som i fremtidens skole blir viktig for at elevene skal kunne forme sine egne meninger og løsninger på hvordan samfunnet skal være og utvikle seg.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23" name="Google Shape;223;gca6feb34d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6f36de568_0_537:notes"/>
          <p:cNvSpPr txBox="1"/>
          <p:nvPr>
            <p:ph idx="1" type="body"/>
          </p:nvPr>
        </p:nvSpPr>
        <p:spPr>
          <a:xfrm>
            <a:off x="685801"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Læring som en aktivt skapende prosess kan også forstås som </a:t>
            </a:r>
            <a:r>
              <a:rPr b="1" lang="en-US">
                <a:solidFill>
                  <a:schemeClr val="dk1"/>
                </a:solidFill>
              </a:rPr>
              <a:t>undervisning om</a:t>
            </a:r>
            <a:r>
              <a:rPr lang="en-US">
                <a:solidFill>
                  <a:schemeClr val="dk1"/>
                </a:solidFill>
              </a:rPr>
              <a:t> (kunnskaper om noe, f-eks demokratiske institusjoner og politiske partier, eller et OD-prosjekt og tematikken omkring det), </a:t>
            </a:r>
            <a:r>
              <a:rPr b="1" lang="en-US">
                <a:solidFill>
                  <a:schemeClr val="dk1"/>
                </a:solidFill>
              </a:rPr>
              <a:t>gjennom</a:t>
            </a:r>
            <a:r>
              <a:rPr lang="en-US">
                <a:solidFill>
                  <a:schemeClr val="dk1"/>
                </a:solidFill>
              </a:rPr>
              <a:t> (aktiv deltakelse deltakelse, f.eks i elevråd, skolekomité osv)</a:t>
            </a:r>
            <a:r>
              <a:rPr b="1" lang="en-US">
                <a:solidFill>
                  <a:schemeClr val="dk1"/>
                </a:solidFill>
              </a:rPr>
              <a:t> og for</a:t>
            </a:r>
            <a:r>
              <a:rPr lang="en-US">
                <a:solidFill>
                  <a:schemeClr val="dk1"/>
                </a:solidFill>
              </a:rPr>
              <a:t> (</a:t>
            </a:r>
            <a:r>
              <a:rPr b="1" lang="en-US">
                <a:solidFill>
                  <a:schemeClr val="dk1"/>
                </a:solidFill>
              </a:rPr>
              <a:t>handling,</a:t>
            </a:r>
            <a:r>
              <a:rPr lang="en-US">
                <a:solidFill>
                  <a:schemeClr val="dk1"/>
                </a:solidFill>
              </a:rPr>
              <a:t> f.eks å delta på demonstrasjoner, debatter, eller å jobbe på OD dagen i solidaritet med ungdom et annet sted i verden).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Kunnskap </a:t>
            </a:r>
            <a:r>
              <a:rPr b="1" lang="en-US">
                <a:solidFill>
                  <a:schemeClr val="dk1"/>
                </a:solidFill>
              </a:rPr>
              <a:t>(om) </a:t>
            </a:r>
            <a:r>
              <a:rPr lang="en-US">
                <a:solidFill>
                  <a:schemeClr val="dk1"/>
                </a:solidFill>
              </a:rPr>
              <a:t>er grunnleggende for demokratilæring- for å bli informerte og kritiske borgere. lære å stille spørsmål ved ting, å ikke ta noe for gitt.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Kunnskap </a:t>
            </a:r>
            <a:r>
              <a:rPr b="1" lang="en-US">
                <a:solidFill>
                  <a:schemeClr val="dk1"/>
                </a:solidFill>
              </a:rPr>
              <a:t>som</a:t>
            </a:r>
            <a:r>
              <a:rPr lang="en-US">
                <a:solidFill>
                  <a:schemeClr val="dk1"/>
                </a:solidFill>
              </a:rPr>
              <a:t>, leder oss over det elevene lærer av hvordan skolen er organiseret, hvordan lærerne snakker til elevene, hvordan ledelsen hører på elevene, hvordan skolen samarbeider med foreldrene osv. F.eks fraværsgrensen: mange steder oppleves den som en mangel på tillitt til elevene og den gir lite handlingsrom for elevene. Et annet eksempel er lærere som lytter til elevenes ønsker og behov, og støtter dem i debatter og klagesaker der f.eks fylkeskommunen har lagt føringer for hva som kan og ikke kan gjennomføres i skoletiden (Agder fylkeskommune la i 2021 føringer som førte til at OD-dagen ble lagt utenfor skoletiden)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US">
                <a:solidFill>
                  <a:schemeClr val="dk1"/>
                </a:solidFill>
              </a:rPr>
              <a:t>Kunnskap </a:t>
            </a:r>
            <a:r>
              <a:rPr b="1" lang="en-US">
                <a:solidFill>
                  <a:schemeClr val="dk1"/>
                </a:solidFill>
              </a:rPr>
              <a:t>gjennom</a:t>
            </a:r>
            <a:r>
              <a:rPr lang="en-US">
                <a:solidFill>
                  <a:schemeClr val="dk1"/>
                </a:solidFill>
              </a:rPr>
              <a:t> aktiv demokratisk deltakelse gir elevene demokratierfaring gjennom aktiv praktisk deltakelse i skolen. Dette gir viktige erfaringer for at elevene skal kunne delta i demokratiske prosesser utenfor skolen. Skolevalg, klimastreik, ungdommens fylkesting eller prosjektvalg for OD er eksempler på arenaer for aktiv demokratidelakelse.</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US">
                <a:solidFill>
                  <a:schemeClr val="dk1"/>
                </a:solidFill>
              </a:rPr>
              <a:t>Læring </a:t>
            </a:r>
            <a:r>
              <a:rPr i="1" lang="en-US">
                <a:solidFill>
                  <a:schemeClr val="dk1"/>
                </a:solidFill>
              </a:rPr>
              <a:t>gjennom </a:t>
            </a:r>
            <a:r>
              <a:rPr lang="en-US">
                <a:solidFill>
                  <a:schemeClr val="dk1"/>
                </a:solidFill>
              </a:rPr>
              <a:t>deltakelse i undervisningen er kanskje det mest utfordrende i skolen, fordi det (kan) ta tid. Det må være tid til gode samtaler og å snakke om ting og det må være tid til å komme frem til, i fellesskap, hva som er viktig og relevant, både for eleven og for klassen. Å lytte til andre er en forutsetning for gode demokratiske prosesser. Men, det er også en forutsetning </a:t>
            </a:r>
            <a:r>
              <a:rPr b="1" lang="en-US">
                <a:solidFill>
                  <a:schemeClr val="dk1"/>
                </a:solidFill>
              </a:rPr>
              <a:t>for </a:t>
            </a:r>
            <a:r>
              <a:rPr lang="en-US">
                <a:solidFill>
                  <a:schemeClr val="dk1"/>
                </a:solidFill>
              </a:rPr>
              <a:t>elevenes demokratiske deltakelse: et samlet sett av ferdigheter og verdier som gjør elevene til kritiske medborgere. </a:t>
            </a:r>
            <a:endParaRPr/>
          </a:p>
        </p:txBody>
      </p:sp>
      <p:sp>
        <p:nvSpPr>
          <p:cNvPr id="231" name="Google Shape;231;gf6f36de568_0_537:notes"/>
          <p:cNvSpPr/>
          <p:nvPr>
            <p:ph idx="2" type="sldImg"/>
          </p:nvPr>
        </p:nvSpPr>
        <p:spPr>
          <a:xfrm>
            <a:off x="91291" y="685838"/>
            <a:ext cx="66756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f6f36de568_0_6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000"/>
              </a:spcBef>
              <a:spcAft>
                <a:spcPts val="0"/>
              </a:spcAft>
              <a:buClr>
                <a:schemeClr val="dk1"/>
              </a:buClr>
              <a:buSzPts val="1800"/>
              <a:buFont typeface="Arial"/>
              <a:buNone/>
            </a:pPr>
            <a:r>
              <a:rPr lang="en-US">
                <a:solidFill>
                  <a:schemeClr val="dk1"/>
                </a:solidFill>
              </a:rPr>
              <a:t>En pedagog som kan være verdt å sjekke ut er </a:t>
            </a:r>
            <a:r>
              <a:rPr lang="en-US">
                <a:solidFill>
                  <a:schemeClr val="dk1"/>
                </a:solidFill>
              </a:rPr>
              <a:t>Astrid Sinnes, og henns bok “Action Takk”. </a:t>
            </a:r>
            <a:endParaRPr>
              <a:solidFill>
                <a:schemeClr val="dk1"/>
              </a:solidFill>
            </a:endParaRPr>
          </a:p>
          <a:p>
            <a:pPr indent="0" lvl="0" marL="0" rtl="0" algn="l">
              <a:lnSpc>
                <a:spcPct val="90000"/>
              </a:lnSpc>
              <a:spcBef>
                <a:spcPts val="1000"/>
              </a:spcBef>
              <a:spcAft>
                <a:spcPts val="0"/>
              </a:spcAft>
              <a:buClr>
                <a:schemeClr val="dk1"/>
              </a:buClr>
              <a:buSzPts val="1800"/>
              <a:buFont typeface="Arial"/>
              <a:buNone/>
            </a:pPr>
            <a:r>
              <a:rPr lang="en-US">
                <a:solidFill>
                  <a:schemeClr val="dk1"/>
                </a:solidFill>
              </a:rPr>
              <a:t>Sentrale poeng er at elevene trenger å lære å se sammenheng for å bidra til bærekraftig utvikling. Det hjelper ikke å lære om ting, de må også lære å finne løsninger, og se hvilke alternativer som allerede finnes. Samtidig må man ikke isolere løsningene til bare å handle om å f.eks endre vårt forbruksmønster. Både de individuelle, kollektive og strukturelle løsningene er viktige og henger sammen.  </a:t>
            </a:r>
            <a:endParaRPr>
              <a:solidFill>
                <a:schemeClr val="dk1"/>
              </a:solidFill>
            </a:endParaRPr>
          </a:p>
          <a:p>
            <a:pPr indent="0" lvl="0" marL="0" rtl="0" algn="l">
              <a:lnSpc>
                <a:spcPct val="90000"/>
              </a:lnSpc>
              <a:spcBef>
                <a:spcPts val="1000"/>
              </a:spcBef>
              <a:spcAft>
                <a:spcPts val="0"/>
              </a:spcAft>
              <a:buNone/>
            </a:pPr>
            <a:r>
              <a:rPr lang="en-US">
                <a:solidFill>
                  <a:schemeClr val="dk1"/>
                </a:solidFill>
              </a:rPr>
              <a:t>Også hos Sinnes er det sentralt at elevene lærer både om, gjennom og for eksempelvis bærekraftig utvikling. La oss illustrere med eksempel; vi må stoppe utslipp. Individuelt kan man f.eks ha shoppe-stop eller slutte å spise kjøtt. En kollektiv løsning kan være at skolen innfører vegetar-tirsdag i kantinen, at skolen innfører kildesortering eller går over til solenergi som strømkild. Strukturelt kan være å påvirke politikerne til å gjøre endringer, ved f.eks å demonstrere (Greta Thunberg jobber på stukturelt nivå f.eks).</a:t>
            </a:r>
            <a:endParaRPr>
              <a:solidFill>
                <a:schemeClr val="dk1"/>
              </a:solidFill>
            </a:endParaRPr>
          </a:p>
          <a:p>
            <a:pPr indent="0" lvl="0" marL="0" rtl="0" algn="l">
              <a:lnSpc>
                <a:spcPct val="90000"/>
              </a:lnSpc>
              <a:spcBef>
                <a:spcPts val="1000"/>
              </a:spcBef>
              <a:spcAft>
                <a:spcPts val="0"/>
              </a:spcAft>
              <a:buNone/>
            </a:pPr>
            <a:r>
              <a:rPr lang="en-US">
                <a:solidFill>
                  <a:schemeClr val="dk1"/>
                </a:solidFill>
              </a:rPr>
              <a:t>Og konkrete handlingalternativer (for endring) er kritisk. Hvis ungdom ikke føler at de kan handle, og dermed bidra til en positiv endring,  vil det på sikt føre til handlingslammelse .Dette gjelder også løsninger på f.eks flyktningskrisen, klimakrisen, økonomisk ulikhet osv. </a:t>
            </a:r>
            <a:endParaRPr>
              <a:solidFill>
                <a:schemeClr val="dk1"/>
              </a:solidFill>
            </a:endParaRPr>
          </a:p>
          <a:p>
            <a:pPr indent="0" lvl="0" marL="0" rtl="0" algn="l">
              <a:lnSpc>
                <a:spcPct val="90000"/>
              </a:lnSpc>
              <a:spcBef>
                <a:spcPts val="1000"/>
              </a:spcBef>
              <a:spcAft>
                <a:spcPts val="0"/>
              </a:spcAft>
              <a:buClr>
                <a:schemeClr val="dk1"/>
              </a:buClr>
              <a:buSzPts val="1800"/>
              <a:buFont typeface="Arial"/>
              <a:buNone/>
            </a:pPr>
            <a:r>
              <a:t/>
            </a:r>
            <a:endParaRPr sz="1200">
              <a:solidFill>
                <a:schemeClr val="dk1"/>
              </a:solidFill>
              <a:latin typeface="Helvetica Neue"/>
              <a:ea typeface="Helvetica Neue"/>
              <a:cs typeface="Helvetica Neue"/>
              <a:sym typeface="Helvetica Neue"/>
            </a:endParaRPr>
          </a:p>
        </p:txBody>
      </p:sp>
      <p:sp>
        <p:nvSpPr>
          <p:cNvPr id="238" name="Google Shape;238;gf6f36de568_0_6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lysbilde" showMasterSp="0"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3" name="Google Shape;13;p2"/>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ekst" showMasterSp="0"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70" name="Google Shape;70;p11"/>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drett tittel og tekst" showMasterSp="0"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76" name="Google Shape;76;p12"/>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p13"/>
          <p:cNvSpPr txBox="1"/>
          <p:nvPr>
            <p:ph type="title"/>
          </p:nvPr>
        </p:nvSpPr>
        <p:spPr>
          <a:xfrm>
            <a:off x="415600" y="593367"/>
            <a:ext cx="113607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3"/>
          <p:cNvSpPr txBox="1"/>
          <p:nvPr>
            <p:ph idx="1" type="body"/>
          </p:nvPr>
        </p:nvSpPr>
        <p:spPr>
          <a:xfrm>
            <a:off x="415600" y="1536633"/>
            <a:ext cx="11360700" cy="4555200"/>
          </a:xfrm>
          <a:prstGeom prst="rect">
            <a:avLst/>
          </a:prstGeom>
        </p:spPr>
        <p:txBody>
          <a:bodyPr anchorCtr="0" anchor="t" bIns="91425" lIns="91425" spcFirstLastPara="1" rIns="91425" wrap="square" tIns="91425">
            <a:no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3" name="Google Shape;83;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15"/>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90" name="Google Shape;90;p15"/>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91" name="Google Shape;91;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6"/>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94" name="Google Shape;94;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5" name="Shape 95"/>
        <p:cNvGrpSpPr/>
        <p:nvPr/>
      </p:nvGrpSpPr>
      <p:grpSpPr>
        <a:xfrm>
          <a:off x="0" y="0"/>
          <a:ext cx="0" cy="0"/>
          <a:chOff x="0" y="0"/>
          <a:chExt cx="0" cy="0"/>
        </a:xfrm>
      </p:grpSpPr>
      <p:sp>
        <p:nvSpPr>
          <p:cNvPr id="96" name="Google Shape;96;p17"/>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7" name="Google Shape;97;p17"/>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98" name="Google Shape;98;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18"/>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1" name="Google Shape;101;p18"/>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2" name="Google Shape;102;p18"/>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03" name="Google Shape;103;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06" name="Google Shape;106;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7" name="Shape 107"/>
        <p:cNvGrpSpPr/>
        <p:nvPr/>
      </p:nvGrpSpPr>
      <p:grpSpPr>
        <a:xfrm>
          <a:off x="0" y="0"/>
          <a:ext cx="0" cy="0"/>
          <a:chOff x="0" y="0"/>
          <a:chExt cx="0" cy="0"/>
        </a:xfrm>
      </p:grpSpPr>
      <p:sp>
        <p:nvSpPr>
          <p:cNvPr id="108" name="Google Shape;108;p20"/>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9" name="Google Shape;109;p20"/>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0" name="Google Shape;110;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1" name="Shape 111"/>
        <p:cNvGrpSpPr/>
        <p:nvPr/>
      </p:nvGrpSpPr>
      <p:grpSpPr>
        <a:xfrm>
          <a:off x="0" y="0"/>
          <a:ext cx="0" cy="0"/>
          <a:chOff x="0" y="0"/>
          <a:chExt cx="0" cy="0"/>
        </a:xfrm>
      </p:grpSpPr>
      <p:sp>
        <p:nvSpPr>
          <p:cNvPr id="112" name="Google Shape;112;p21"/>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13" name="Google Shape;113;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og innhold" showMasterSp="0"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19" name="Google Shape;19;p3"/>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4" name="Shape 114"/>
        <p:cNvGrpSpPr/>
        <p:nvPr/>
      </p:nvGrpSpPr>
      <p:grpSpPr>
        <a:xfrm>
          <a:off x="0" y="0"/>
          <a:ext cx="0" cy="0"/>
          <a:chOff x="0" y="0"/>
          <a:chExt cx="0" cy="0"/>
        </a:xfrm>
      </p:grpSpPr>
      <p:sp>
        <p:nvSpPr>
          <p:cNvPr id="115" name="Google Shape;115;p2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p22"/>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17" name="Google Shape;117;p22"/>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8" name="Google Shape;118;p22"/>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19" name="Google Shape;119;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0" name="Shape 120"/>
        <p:cNvGrpSpPr/>
        <p:nvPr/>
      </p:nvGrpSpPr>
      <p:grpSpPr>
        <a:xfrm>
          <a:off x="0" y="0"/>
          <a:ext cx="0" cy="0"/>
          <a:chOff x="0" y="0"/>
          <a:chExt cx="0" cy="0"/>
        </a:xfrm>
      </p:grpSpPr>
      <p:sp>
        <p:nvSpPr>
          <p:cNvPr id="121" name="Google Shape;121;p23"/>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22" name="Google Shape;122;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sp>
        <p:nvSpPr>
          <p:cNvPr id="124" name="Google Shape;124;p24"/>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25" name="Google Shape;125;p24"/>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26" name="Google Shape;126;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27"/>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136" name="Google Shape;136;p27"/>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37" name="Google Shape;137;p2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 name="Shape 138"/>
        <p:cNvGrpSpPr/>
        <p:nvPr/>
      </p:nvGrpSpPr>
      <p:grpSpPr>
        <a:xfrm>
          <a:off x="0" y="0"/>
          <a:ext cx="0" cy="0"/>
          <a:chOff x="0" y="0"/>
          <a:chExt cx="0" cy="0"/>
        </a:xfrm>
      </p:grpSpPr>
      <p:sp>
        <p:nvSpPr>
          <p:cNvPr id="139" name="Google Shape;139;p2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40" name="Google Shape;140;p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1" name="Shape 141"/>
        <p:cNvGrpSpPr/>
        <p:nvPr/>
      </p:nvGrpSpPr>
      <p:grpSpPr>
        <a:xfrm>
          <a:off x="0" y="0"/>
          <a:ext cx="0" cy="0"/>
          <a:chOff x="0" y="0"/>
          <a:chExt cx="0" cy="0"/>
        </a:xfrm>
      </p:grpSpPr>
      <p:sp>
        <p:nvSpPr>
          <p:cNvPr id="142" name="Google Shape;142;p29"/>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3" name="Google Shape;143;p29"/>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44" name="Google Shape;144;p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5" name="Shape 145"/>
        <p:cNvGrpSpPr/>
        <p:nvPr/>
      </p:nvGrpSpPr>
      <p:grpSpPr>
        <a:xfrm>
          <a:off x="0" y="0"/>
          <a:ext cx="0" cy="0"/>
          <a:chOff x="0" y="0"/>
          <a:chExt cx="0" cy="0"/>
        </a:xfrm>
      </p:grpSpPr>
      <p:sp>
        <p:nvSpPr>
          <p:cNvPr id="146" name="Google Shape;146;p3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47" name="Google Shape;147;p30"/>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48" name="Google Shape;148;p30"/>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49" name="Google Shape;149;p3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3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52" name="Google Shape;152;p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3" name="Shape 153"/>
        <p:cNvGrpSpPr/>
        <p:nvPr/>
      </p:nvGrpSpPr>
      <p:grpSpPr>
        <a:xfrm>
          <a:off x="0" y="0"/>
          <a:ext cx="0" cy="0"/>
          <a:chOff x="0" y="0"/>
          <a:chExt cx="0" cy="0"/>
        </a:xfrm>
      </p:grpSpPr>
      <p:sp>
        <p:nvSpPr>
          <p:cNvPr id="154" name="Google Shape;154;p32"/>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55" name="Google Shape;155;p32"/>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56" name="Google Shape;156;p3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loverskrift" showMasterSp="0"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5" name="Google Shape;25;p4"/>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7" name="Shape 157"/>
        <p:cNvGrpSpPr/>
        <p:nvPr/>
      </p:nvGrpSpPr>
      <p:grpSpPr>
        <a:xfrm>
          <a:off x="0" y="0"/>
          <a:ext cx="0" cy="0"/>
          <a:chOff x="0" y="0"/>
          <a:chExt cx="0" cy="0"/>
        </a:xfrm>
      </p:grpSpPr>
      <p:sp>
        <p:nvSpPr>
          <p:cNvPr id="158" name="Google Shape;158;p33"/>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59" name="Google Shape;159;p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0" name="Shape 160"/>
        <p:cNvGrpSpPr/>
        <p:nvPr/>
      </p:nvGrpSpPr>
      <p:grpSpPr>
        <a:xfrm>
          <a:off x="0" y="0"/>
          <a:ext cx="0" cy="0"/>
          <a:chOff x="0" y="0"/>
          <a:chExt cx="0" cy="0"/>
        </a:xfrm>
      </p:grpSpPr>
      <p:sp>
        <p:nvSpPr>
          <p:cNvPr id="161" name="Google Shape;161;p3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p34"/>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63" name="Google Shape;163;p34"/>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4" name="Google Shape;164;p34"/>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65" name="Google Shape;165;p3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6" name="Shape 166"/>
        <p:cNvGrpSpPr/>
        <p:nvPr/>
      </p:nvGrpSpPr>
      <p:grpSpPr>
        <a:xfrm>
          <a:off x="0" y="0"/>
          <a:ext cx="0" cy="0"/>
          <a:chOff x="0" y="0"/>
          <a:chExt cx="0" cy="0"/>
        </a:xfrm>
      </p:grpSpPr>
      <p:sp>
        <p:nvSpPr>
          <p:cNvPr id="167" name="Google Shape;167;p35"/>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68" name="Google Shape;168;p3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9" name="Shape 169"/>
        <p:cNvGrpSpPr/>
        <p:nvPr/>
      </p:nvGrpSpPr>
      <p:grpSpPr>
        <a:xfrm>
          <a:off x="0" y="0"/>
          <a:ext cx="0" cy="0"/>
          <a:chOff x="0" y="0"/>
          <a:chExt cx="0" cy="0"/>
        </a:xfrm>
      </p:grpSpPr>
      <p:sp>
        <p:nvSpPr>
          <p:cNvPr id="170" name="Google Shape;170;p36"/>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71" name="Google Shape;171;p36"/>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72" name="Google Shape;172;p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3" name="Shape 173"/>
        <p:cNvGrpSpPr/>
        <p:nvPr/>
      </p:nvGrpSpPr>
      <p:grpSpPr>
        <a:xfrm>
          <a:off x="0" y="0"/>
          <a:ext cx="0" cy="0"/>
          <a:chOff x="0" y="0"/>
          <a:chExt cx="0" cy="0"/>
        </a:xfrm>
      </p:grpSpPr>
      <p:sp>
        <p:nvSpPr>
          <p:cNvPr id="174" name="Google Shape;174;p3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nholdsdeler" showMasterSp="0"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1" name="Google Shape;31;p5"/>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showMasterSp="0"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38" name="Google Shape;38;p6"/>
          <p:cNvSpPr txBox="1"/>
          <p:nvPr>
            <p:ph idx="1" type="body"/>
          </p:nvPr>
        </p:nvSpPr>
        <p:spPr>
          <a:xfrm>
            <a:off x="839788" y="1681163"/>
            <a:ext cx="51579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839788" y="2505075"/>
            <a:ext cx="51579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e tittel" showMasterSp="0"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47" name="Google Shape;47;p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t" showMasterSp="0"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hold med tekst" showMasterSp="0"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6" name="Google Shape;56;p9"/>
          <p:cNvSpPr txBox="1"/>
          <p:nvPr>
            <p:ph idx="1" type="body"/>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de med tekst" showMasterSp="0"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1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3" name="Google Shape;63;p10"/>
          <p:cNvSpPr/>
          <p:nvPr>
            <p:ph idx="2" type="pic"/>
          </p:nvPr>
        </p:nvSpPr>
        <p:spPr>
          <a:xfrm>
            <a:off x="5183188" y="987425"/>
            <a:ext cx="61722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4.xml"/><Relationship Id="rId12" Type="http://schemas.openxmlformats.org/officeDocument/2006/relationships/slideLayout" Target="../slideLayouts/slideLayout34.xml"/><Relationship Id="rId1" Type="http://schemas.openxmlformats.org/officeDocument/2006/relationships/image" Target="../media/image2.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4" name="Shape 84"/>
        <p:cNvGrpSpPr/>
        <p:nvPr/>
      </p:nvGrpSpPr>
      <p:grpSpPr>
        <a:xfrm>
          <a:off x="0" y="0"/>
          <a:ext cx="0" cy="0"/>
          <a:chOff x="0" y="0"/>
          <a:chExt cx="0" cy="0"/>
        </a:xfrm>
      </p:grpSpPr>
      <p:sp>
        <p:nvSpPr>
          <p:cNvPr id="85" name="Google Shape;85;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86" name="Google Shape;86;p1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87" name="Google Shape;87;p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2F2FE"/>
        </a:solidFill>
      </p:bgPr>
    </p:bg>
    <p:spTree>
      <p:nvGrpSpPr>
        <p:cNvPr id="129" name="Shape 129"/>
        <p:cNvGrpSpPr/>
        <p:nvPr/>
      </p:nvGrpSpPr>
      <p:grpSpPr>
        <a:xfrm>
          <a:off x="0" y="0"/>
          <a:ext cx="0" cy="0"/>
          <a:chOff x="0" y="0"/>
          <a:chExt cx="0" cy="0"/>
        </a:xfrm>
      </p:grpSpPr>
      <p:sp>
        <p:nvSpPr>
          <p:cNvPr id="130" name="Google Shape;130;p2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131" name="Google Shape;131;p2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132" name="Google Shape;132;p2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pic>
        <p:nvPicPr>
          <p:cNvPr id="133" name="Google Shape;133;p26"/>
          <p:cNvPicPr preferRelativeResize="0"/>
          <p:nvPr/>
        </p:nvPicPr>
        <p:blipFill>
          <a:blip r:embed="rId1">
            <a:alphaModFix/>
          </a:blip>
          <a:stretch>
            <a:fillRect/>
          </a:stretch>
        </p:blipFill>
        <p:spPr>
          <a:xfrm>
            <a:off x="10073500" y="5566432"/>
            <a:ext cx="1838300" cy="10247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14.jpg"/><Relationship Id="rId7" Type="http://schemas.openxmlformats.org/officeDocument/2006/relationships/image" Target="../media/image24.png"/><Relationship Id="rId8"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6.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8"/>
          <p:cNvSpPr/>
          <p:nvPr/>
        </p:nvSpPr>
        <p:spPr>
          <a:xfrm>
            <a:off x="0" y="5971592"/>
            <a:ext cx="12192000" cy="886500"/>
          </a:xfrm>
          <a:prstGeom prst="rect">
            <a:avLst/>
          </a:prstGeom>
          <a:solidFill>
            <a:srgbClr val="0000C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highlight>
                <a:srgbClr val="0000C1"/>
              </a:highlight>
              <a:latin typeface="Calibri"/>
              <a:ea typeface="Calibri"/>
              <a:cs typeface="Calibri"/>
              <a:sym typeface="Calibri"/>
            </a:endParaRPr>
          </a:p>
        </p:txBody>
      </p:sp>
      <p:sp>
        <p:nvSpPr>
          <p:cNvPr descr="OD_White_RGB.png" id="180" name="Google Shape;180;p38"/>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p:txBody>
      </p:sp>
      <p:pic>
        <p:nvPicPr>
          <p:cNvPr descr="OD_White_RGB.png" id="181" name="Google Shape;181;p38"/>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182" name="Google Shape;182;p38"/>
          <p:cNvSpPr txBox="1"/>
          <p:nvPr>
            <p:ph idx="1" type="subTitle"/>
          </p:nvPr>
        </p:nvSpPr>
        <p:spPr>
          <a:xfrm>
            <a:off x="536175" y="1906802"/>
            <a:ext cx="10331100" cy="30444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1500"/>
              <a:buFont typeface="Arial"/>
              <a:buNone/>
            </a:pPr>
            <a:r>
              <a:rPr lang="en-US" sz="2000">
                <a:latin typeface="Helvetica Neue"/>
                <a:ea typeface="Helvetica Neue"/>
                <a:cs typeface="Helvetica Neue"/>
                <a:sym typeface="Helvetica Neue"/>
              </a:rPr>
              <a:t>Dette er en presentasjon</a:t>
            </a:r>
            <a:r>
              <a:rPr lang="en-US" sz="2000">
                <a:highlight>
                  <a:schemeClr val="lt1"/>
                </a:highlight>
                <a:latin typeface="Helvetica Neue"/>
                <a:ea typeface="Helvetica Neue"/>
                <a:cs typeface="Helvetica Neue"/>
                <a:sym typeface="Helvetica Neue"/>
              </a:rPr>
              <a:t> som informerer om de nye læreplanene (LK20) og hvorfor Operasjon Dagsverk er relevant for nettopp disse! Flere av lysbildene er hentet fra presentasjon av Judith Klein på ODs webinar for lærere april 2021.</a:t>
            </a:r>
            <a:endParaRPr sz="2000">
              <a:highlight>
                <a:schemeClr val="lt1"/>
              </a:highlight>
              <a:latin typeface="Helvetica Neue"/>
              <a:ea typeface="Helvetica Neue"/>
              <a:cs typeface="Helvetica Neue"/>
              <a:sym typeface="Helvetica Neue"/>
            </a:endParaRPr>
          </a:p>
          <a:p>
            <a:pPr indent="0" lvl="0" marL="0" rtl="0" algn="ctr">
              <a:spcBef>
                <a:spcPts val="1000"/>
              </a:spcBef>
              <a:spcAft>
                <a:spcPts val="0"/>
              </a:spcAft>
              <a:buClr>
                <a:schemeClr val="dk1"/>
              </a:buClr>
              <a:buSzPts val="1500"/>
              <a:buFont typeface="Arial"/>
              <a:buNone/>
            </a:pPr>
            <a:r>
              <a:rPr lang="en-US" sz="2000">
                <a:highlight>
                  <a:schemeClr val="lt1"/>
                </a:highlight>
                <a:latin typeface="Helvetica Neue"/>
                <a:ea typeface="Helvetica Neue"/>
                <a:cs typeface="Helvetica Neue"/>
                <a:sym typeface="Helvetica Neue"/>
              </a:rPr>
              <a:t>Presentasjonen passer best for lærere/personer som jobber i skolen, og bør kanskje også holdes av en som kjenner til læreplanene godt. </a:t>
            </a:r>
            <a:endParaRPr sz="2000">
              <a:highlight>
                <a:schemeClr val="lt1"/>
              </a:highlight>
              <a:latin typeface="Helvetica Neue"/>
              <a:ea typeface="Helvetica Neue"/>
              <a:cs typeface="Helvetica Neue"/>
              <a:sym typeface="Helvetica Neue"/>
            </a:endParaRPr>
          </a:p>
          <a:p>
            <a:pPr indent="0" lvl="0" marL="0" rtl="0" algn="l">
              <a:spcBef>
                <a:spcPts val="1000"/>
              </a:spcBef>
              <a:spcAft>
                <a:spcPts val="0"/>
              </a:spcAft>
              <a:buClr>
                <a:schemeClr val="dk1"/>
              </a:buClr>
              <a:buSzPts val="1500"/>
              <a:buFont typeface="Arial"/>
              <a:buNone/>
            </a:pPr>
            <a:r>
              <a:t/>
            </a:r>
            <a:endParaRPr sz="2000">
              <a:highlight>
                <a:srgbClr val="FFFF00"/>
              </a:highlight>
              <a:latin typeface="Helvetica Neue"/>
              <a:ea typeface="Helvetica Neue"/>
              <a:cs typeface="Helvetica Neue"/>
              <a:sym typeface="Helvetica Neue"/>
            </a:endParaRPr>
          </a:p>
          <a:p>
            <a:pPr indent="0" lvl="0" marL="0" rtl="0" algn="ctr">
              <a:spcBef>
                <a:spcPts val="1000"/>
              </a:spcBef>
              <a:spcAft>
                <a:spcPts val="0"/>
              </a:spcAft>
              <a:buClr>
                <a:schemeClr val="dk1"/>
              </a:buClr>
              <a:buSzPts val="1500"/>
              <a:buFont typeface="Arial"/>
              <a:buNone/>
            </a:pPr>
            <a:r>
              <a:rPr lang="en-US" sz="2000">
                <a:latin typeface="Helvetica Neue"/>
                <a:ea typeface="Helvetica Neue"/>
                <a:cs typeface="Helvetica Neue"/>
                <a:sym typeface="Helvetica Neue"/>
              </a:rPr>
              <a:t>Det er bare å endre ting i presentasjonen og manuset, dette er bare et forslag til hva som bør med. </a:t>
            </a:r>
            <a:endParaRPr sz="2000">
              <a:latin typeface="Helvetica Neue"/>
              <a:ea typeface="Helvetica Neue"/>
              <a:cs typeface="Helvetica Neue"/>
              <a:sym typeface="Helvetica Neue"/>
            </a:endParaRPr>
          </a:p>
          <a:p>
            <a:pPr indent="0" lvl="0" marL="0" rtl="0" algn="ctr">
              <a:spcBef>
                <a:spcPts val="1000"/>
              </a:spcBef>
              <a:spcAft>
                <a:spcPts val="0"/>
              </a:spcAft>
              <a:buClr>
                <a:schemeClr val="dk1"/>
              </a:buClr>
              <a:buSzPts val="1500"/>
              <a:buFont typeface="Arial"/>
              <a:buNone/>
            </a:pPr>
            <a:r>
              <a:rPr lang="en-US" sz="2000">
                <a:latin typeface="Helvetica Neue"/>
                <a:ea typeface="Helvetica Neue"/>
                <a:cs typeface="Helvetica Neue"/>
                <a:sym typeface="Helvetica Neue"/>
              </a:rPr>
              <a:t>Masse lykke til </a:t>
            </a:r>
            <a:r>
              <a:rPr lang="en-US" sz="2000">
                <a:highlight>
                  <a:srgbClr val="FFFF00"/>
                </a:highlight>
                <a:latin typeface="Helvetica Neue"/>
                <a:ea typeface="Helvetica Neue"/>
                <a:cs typeface="Helvetica Neue"/>
                <a:sym typeface="Helvetica Neue"/>
              </a:rPr>
              <a:t>(og husk å slette dette lysbildet)</a:t>
            </a:r>
            <a:endParaRPr sz="2000">
              <a:highlight>
                <a:srgbClr val="FFFF00"/>
              </a:highlight>
              <a:latin typeface="Helvetica Neue"/>
              <a:ea typeface="Helvetica Neue"/>
              <a:cs typeface="Helvetica Neue"/>
              <a:sym typeface="Helvetica Neue"/>
            </a:endParaRPr>
          </a:p>
          <a:p>
            <a:pPr indent="0" lvl="0" marL="0" rtl="0" algn="ctr">
              <a:spcBef>
                <a:spcPts val="1000"/>
              </a:spcBef>
              <a:spcAft>
                <a:spcPts val="0"/>
              </a:spcAft>
              <a:buNone/>
            </a:pPr>
            <a:r>
              <a:t/>
            </a:r>
            <a:endParaRPr>
              <a:latin typeface="Helvetica Neue"/>
              <a:ea typeface="Helvetica Neue"/>
              <a:cs typeface="Helvetica Neue"/>
              <a:sym typeface="Helvetica Neue"/>
            </a:endParaRPr>
          </a:p>
        </p:txBody>
      </p:sp>
      <p:sp>
        <p:nvSpPr>
          <p:cNvPr id="183" name="Google Shape;183;p38"/>
          <p:cNvSpPr txBox="1"/>
          <p:nvPr>
            <p:ph type="ctrTitle"/>
          </p:nvPr>
        </p:nvSpPr>
        <p:spPr>
          <a:xfrm>
            <a:off x="336675" y="1126217"/>
            <a:ext cx="11360700" cy="7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US" sz="5000">
                <a:solidFill>
                  <a:srgbClr val="0000C1"/>
                </a:solidFill>
                <a:latin typeface="Helvetica Neue"/>
                <a:ea typeface="Helvetica Neue"/>
                <a:cs typeface="Helvetica Neue"/>
                <a:sym typeface="Helvetica Neue"/>
              </a:rPr>
              <a:t>Til deg som skal holde denne presentasjonen</a:t>
            </a:r>
            <a:endParaRPr b="1" sz="5000">
              <a:solidFill>
                <a:srgbClr val="0000C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1"/>
        </a:solidFill>
      </p:bgPr>
    </p:bg>
    <p:spTree>
      <p:nvGrpSpPr>
        <p:cNvPr id="248" name="Shape 248"/>
        <p:cNvGrpSpPr/>
        <p:nvPr/>
      </p:nvGrpSpPr>
      <p:grpSpPr>
        <a:xfrm>
          <a:off x="0" y="0"/>
          <a:ext cx="0" cy="0"/>
          <a:chOff x="0" y="0"/>
          <a:chExt cx="0" cy="0"/>
        </a:xfrm>
      </p:grpSpPr>
      <p:sp>
        <p:nvSpPr>
          <p:cNvPr descr="OD_White_RGB.png" id="249" name="Google Shape;249;p47"/>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250" name="Google Shape;250;p47"/>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251" name="Google Shape;251;p47"/>
          <p:cNvSpPr txBox="1"/>
          <p:nvPr/>
        </p:nvSpPr>
        <p:spPr>
          <a:xfrm>
            <a:off x="2053675" y="734350"/>
            <a:ext cx="9318000" cy="52374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t/>
            </a:r>
            <a:endParaRPr i="1" sz="4000">
              <a:solidFill>
                <a:srgbClr val="FFA366"/>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4000"/>
              <a:buFont typeface="Arial"/>
              <a:buNone/>
            </a:pPr>
            <a:r>
              <a:rPr b="1" i="1" lang="en-US" sz="4000">
                <a:solidFill>
                  <a:srgbClr val="FFA366"/>
                </a:solidFill>
                <a:latin typeface="Helvetica Neue"/>
                <a:ea typeface="Helvetica Neue"/>
                <a:cs typeface="Helvetica Neue"/>
                <a:sym typeface="Helvetica Neue"/>
              </a:rPr>
              <a:t>”We cannot solve our problems with the same thinking we used when we created them</a:t>
            </a:r>
            <a:r>
              <a:rPr i="1" lang="en-US" sz="4000">
                <a:solidFill>
                  <a:srgbClr val="FFA366"/>
                </a:solidFill>
                <a:latin typeface="Helvetica Neue"/>
                <a:ea typeface="Helvetica Neue"/>
                <a:cs typeface="Helvetica Neue"/>
                <a:sym typeface="Helvetica Neue"/>
              </a:rPr>
              <a:t>”</a:t>
            </a:r>
            <a:endParaRPr sz="1800">
              <a:solidFill>
                <a:srgbClr val="FFA366"/>
              </a:solidFill>
              <a:latin typeface="Helvetica Neue"/>
              <a:ea typeface="Helvetica Neue"/>
              <a:cs typeface="Helvetica Neue"/>
              <a:sym typeface="Helvetica Neue"/>
            </a:endParaRPr>
          </a:p>
          <a:p>
            <a:pPr indent="0" lvl="0" marL="0" rtl="0" algn="r">
              <a:spcBef>
                <a:spcPts val="1000"/>
              </a:spcBef>
              <a:spcAft>
                <a:spcPts val="0"/>
              </a:spcAft>
              <a:buClr>
                <a:schemeClr val="dk1"/>
              </a:buClr>
              <a:buSzPts val="1800"/>
              <a:buFont typeface="Arial"/>
              <a:buNone/>
            </a:pPr>
            <a:r>
              <a:rPr i="1" lang="en-US" sz="1800">
                <a:solidFill>
                  <a:srgbClr val="FFA366"/>
                </a:solidFill>
                <a:latin typeface="Helvetica Neue"/>
                <a:ea typeface="Helvetica Neue"/>
                <a:cs typeface="Helvetica Neue"/>
                <a:sym typeface="Helvetica Neue"/>
              </a:rPr>
              <a:t> </a:t>
            </a:r>
            <a:br>
              <a:rPr lang="en-US" sz="1800">
                <a:solidFill>
                  <a:srgbClr val="FFA366"/>
                </a:solidFill>
                <a:latin typeface="Helvetica Neue"/>
                <a:ea typeface="Helvetica Neue"/>
                <a:cs typeface="Helvetica Neue"/>
                <a:sym typeface="Helvetica Neue"/>
              </a:rPr>
            </a:br>
            <a:r>
              <a:rPr lang="en-US" sz="2400">
                <a:solidFill>
                  <a:srgbClr val="FFA366"/>
                </a:solidFill>
                <a:latin typeface="Helvetica Neue"/>
                <a:ea typeface="Helvetica Neue"/>
                <a:cs typeface="Helvetica Neue"/>
                <a:sym typeface="Helvetica Neue"/>
              </a:rPr>
              <a:t>Albert Einstein</a:t>
            </a:r>
            <a:endParaRPr b="1" sz="2000">
              <a:solidFill>
                <a:srgbClr val="FFA366"/>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5" name="Shape 255"/>
        <p:cNvGrpSpPr/>
        <p:nvPr/>
      </p:nvGrpSpPr>
      <p:grpSpPr>
        <a:xfrm>
          <a:off x="0" y="0"/>
          <a:ext cx="0" cy="0"/>
          <a:chOff x="0" y="0"/>
          <a:chExt cx="0" cy="0"/>
        </a:xfrm>
      </p:grpSpPr>
      <p:sp>
        <p:nvSpPr>
          <p:cNvPr id="256" name="Google Shape;256;p48"/>
          <p:cNvSpPr/>
          <p:nvPr/>
        </p:nvSpPr>
        <p:spPr>
          <a:xfrm>
            <a:off x="0" y="5971592"/>
            <a:ext cx="12192000" cy="8865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OD_White_RGB.png" id="257" name="Google Shape;257;p48"/>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258" name="Google Shape;258;p48"/>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259" name="Google Shape;259;p48"/>
          <p:cNvSpPr txBox="1"/>
          <p:nvPr/>
        </p:nvSpPr>
        <p:spPr>
          <a:xfrm>
            <a:off x="460375" y="283300"/>
            <a:ext cx="9224400" cy="5565300"/>
          </a:xfrm>
          <a:prstGeom prst="rect">
            <a:avLst/>
          </a:prstGeom>
          <a:noFill/>
          <a:ln>
            <a:noFill/>
          </a:ln>
        </p:spPr>
        <p:txBody>
          <a:bodyPr anchorCtr="0" anchor="t" bIns="91425" lIns="91425" spcFirstLastPara="1" rIns="91425" wrap="square" tIns="91425">
            <a:noAutofit/>
          </a:bodyPr>
          <a:lstStyle/>
          <a:p>
            <a:pPr indent="0" lvl="0" marL="457200" rtl="0" algn="l">
              <a:spcBef>
                <a:spcPts val="1000"/>
              </a:spcBef>
              <a:spcAft>
                <a:spcPts val="0"/>
              </a:spcAft>
              <a:buNone/>
            </a:pPr>
            <a:r>
              <a:rPr b="1" lang="en-US" sz="4000">
                <a:solidFill>
                  <a:srgbClr val="0303F3"/>
                </a:solidFill>
                <a:latin typeface="Helvetica Neue"/>
                <a:ea typeface="Helvetica Neue"/>
                <a:cs typeface="Helvetica Neue"/>
                <a:sym typeface="Helvetica Neue"/>
              </a:rPr>
              <a:t>De tre tverrfaglige temaene:</a:t>
            </a:r>
            <a:endParaRPr b="1" sz="4000">
              <a:solidFill>
                <a:srgbClr val="0303F3"/>
              </a:solidFill>
              <a:latin typeface="Helvetica Neue"/>
              <a:ea typeface="Helvetica Neue"/>
              <a:cs typeface="Helvetica Neue"/>
              <a:sym typeface="Helvetica Neue"/>
            </a:endParaRPr>
          </a:p>
          <a:p>
            <a:pPr indent="0" lvl="0" marL="457200" rtl="0" algn="l">
              <a:spcBef>
                <a:spcPts val="1000"/>
              </a:spcBef>
              <a:spcAft>
                <a:spcPts val="0"/>
              </a:spcAft>
              <a:buNone/>
            </a:pPr>
            <a:r>
              <a:t/>
            </a:r>
            <a:endParaRPr b="1" sz="2400">
              <a:solidFill>
                <a:srgbClr val="262626"/>
              </a:solidFill>
              <a:latin typeface="Helvetica Neue"/>
              <a:ea typeface="Helvetica Neue"/>
              <a:cs typeface="Helvetica Neue"/>
              <a:sym typeface="Helvetica Neue"/>
            </a:endParaRPr>
          </a:p>
          <a:p>
            <a:pPr indent="-406400" lvl="0" marL="457200" rtl="0" algn="l">
              <a:spcBef>
                <a:spcPts val="1000"/>
              </a:spcBef>
              <a:spcAft>
                <a:spcPts val="0"/>
              </a:spcAft>
              <a:buClr>
                <a:srgbClr val="0303F3"/>
              </a:buClr>
              <a:buSzPts val="2800"/>
              <a:buFont typeface="Helvetica Neue"/>
              <a:buChar char="●"/>
            </a:pPr>
            <a:r>
              <a:rPr b="1" lang="en-US" sz="2800">
                <a:solidFill>
                  <a:srgbClr val="0303F3"/>
                </a:solidFill>
                <a:highlight>
                  <a:srgbClr val="FFA366"/>
                </a:highlight>
                <a:latin typeface="Helvetica Neue"/>
                <a:ea typeface="Helvetica Neue"/>
                <a:cs typeface="Helvetica Neue"/>
                <a:sym typeface="Helvetica Neue"/>
              </a:rPr>
              <a:t>Bærekraftig utvikling </a:t>
            </a:r>
            <a:endParaRPr b="1" sz="2800">
              <a:solidFill>
                <a:srgbClr val="0303F3"/>
              </a:solidFill>
              <a:highlight>
                <a:srgbClr val="FFA366"/>
              </a:highlight>
              <a:latin typeface="Helvetica Neue"/>
              <a:ea typeface="Helvetica Neue"/>
              <a:cs typeface="Helvetica Neue"/>
              <a:sym typeface="Helvetica Neue"/>
            </a:endParaRPr>
          </a:p>
          <a:p>
            <a:pPr indent="-406400" lvl="0" marL="457200" rtl="0" algn="l">
              <a:spcBef>
                <a:spcPts val="0"/>
              </a:spcBef>
              <a:spcAft>
                <a:spcPts val="0"/>
              </a:spcAft>
              <a:buClr>
                <a:srgbClr val="0303F3"/>
              </a:buClr>
              <a:buSzPts val="2800"/>
              <a:buFont typeface="Helvetica Neue"/>
              <a:buChar char="●"/>
            </a:pPr>
            <a:r>
              <a:rPr b="1" lang="en-US" sz="2800">
                <a:solidFill>
                  <a:srgbClr val="0303F3"/>
                </a:solidFill>
                <a:highlight>
                  <a:srgbClr val="FFA366"/>
                </a:highlight>
                <a:latin typeface="Helvetica Neue"/>
                <a:ea typeface="Helvetica Neue"/>
                <a:cs typeface="Helvetica Neue"/>
                <a:sym typeface="Helvetica Neue"/>
              </a:rPr>
              <a:t>Demokrati og medborgerskap</a:t>
            </a:r>
            <a:endParaRPr b="1" sz="2800">
              <a:solidFill>
                <a:srgbClr val="0303F3"/>
              </a:solidFill>
              <a:highlight>
                <a:srgbClr val="FFA366"/>
              </a:highlight>
              <a:latin typeface="Helvetica Neue"/>
              <a:ea typeface="Helvetica Neue"/>
              <a:cs typeface="Helvetica Neue"/>
              <a:sym typeface="Helvetica Neue"/>
            </a:endParaRPr>
          </a:p>
          <a:p>
            <a:pPr indent="-406400" lvl="0" marL="457200" rtl="0" algn="l">
              <a:spcBef>
                <a:spcPts val="0"/>
              </a:spcBef>
              <a:spcAft>
                <a:spcPts val="0"/>
              </a:spcAft>
              <a:buClr>
                <a:srgbClr val="0303F3"/>
              </a:buClr>
              <a:buSzPts val="2800"/>
              <a:buFont typeface="Helvetica Neue"/>
              <a:buChar char="●"/>
            </a:pPr>
            <a:r>
              <a:rPr b="1" lang="en-US" sz="2800">
                <a:solidFill>
                  <a:srgbClr val="0303F3"/>
                </a:solidFill>
                <a:highlight>
                  <a:srgbClr val="FFA366"/>
                </a:highlight>
                <a:latin typeface="Helvetica Neue"/>
                <a:ea typeface="Helvetica Neue"/>
                <a:cs typeface="Helvetica Neue"/>
                <a:sym typeface="Helvetica Neue"/>
              </a:rPr>
              <a:t>Folkehelse og Livsmestring</a:t>
            </a:r>
            <a:endParaRPr sz="2800">
              <a:solidFill>
                <a:srgbClr val="0303F3"/>
              </a:solidFill>
              <a:highlight>
                <a:srgbClr val="FFA366"/>
              </a:highlight>
              <a:latin typeface="Helvetica Neue"/>
              <a:ea typeface="Helvetica Neue"/>
              <a:cs typeface="Helvetica Neue"/>
              <a:sym typeface="Helvetica Neue"/>
            </a:endParaRPr>
          </a:p>
          <a:p>
            <a:pPr indent="0" lvl="0" marL="914400" rtl="0" algn="l">
              <a:spcBef>
                <a:spcPts val="1000"/>
              </a:spcBef>
              <a:spcAft>
                <a:spcPts val="0"/>
              </a:spcAft>
              <a:buNone/>
            </a:pPr>
            <a:r>
              <a:t/>
            </a:r>
            <a:endParaRPr sz="2800">
              <a:solidFill>
                <a:srgbClr val="0303F3"/>
              </a:solidFill>
              <a:highlight>
                <a:srgbClr val="FFA366"/>
              </a:highlight>
              <a:latin typeface="Helvetica Neue"/>
              <a:ea typeface="Helvetica Neue"/>
              <a:cs typeface="Helvetica Neue"/>
              <a:sym typeface="Helvetica Neue"/>
            </a:endParaRPr>
          </a:p>
          <a:p>
            <a:pPr indent="0" lvl="0" marL="0" rtl="0" algn="l">
              <a:spcBef>
                <a:spcPts val="1000"/>
              </a:spcBef>
              <a:spcAft>
                <a:spcPts val="0"/>
              </a:spcAft>
              <a:buClr>
                <a:schemeClr val="dk1"/>
              </a:buClr>
              <a:buSzPts val="1100"/>
              <a:buFont typeface="Arial"/>
              <a:buNone/>
            </a:pPr>
            <a:r>
              <a:rPr lang="en-US" sz="2100">
                <a:solidFill>
                  <a:srgbClr val="262626"/>
                </a:solidFill>
                <a:latin typeface="Helvetica Neue"/>
                <a:ea typeface="Helvetica Neue"/>
                <a:cs typeface="Helvetica Neue"/>
                <a:sym typeface="Helvetica Neue"/>
              </a:rPr>
              <a:t>”Arbeidet med de tverrfaglige temaene skal bidra til elevenes</a:t>
            </a:r>
            <a:r>
              <a:rPr b="1" lang="en-US" sz="2100">
                <a:solidFill>
                  <a:srgbClr val="FF0000"/>
                </a:solidFill>
                <a:latin typeface="Helvetica Neue"/>
                <a:ea typeface="Helvetica Neue"/>
                <a:cs typeface="Helvetica Neue"/>
                <a:sym typeface="Helvetica Neue"/>
              </a:rPr>
              <a:t> </a:t>
            </a:r>
            <a:r>
              <a:rPr b="1" lang="en-US" sz="2100">
                <a:solidFill>
                  <a:srgbClr val="0303F3"/>
                </a:solidFill>
                <a:highlight>
                  <a:srgbClr val="FFA366"/>
                </a:highlight>
                <a:latin typeface="Helvetica Neue"/>
                <a:ea typeface="Helvetica Neue"/>
                <a:cs typeface="Helvetica Neue"/>
                <a:sym typeface="Helvetica Neue"/>
              </a:rPr>
              <a:t>læring i hvert enkelt fag</a:t>
            </a:r>
            <a:r>
              <a:rPr b="1" lang="en-US" sz="2100">
                <a:solidFill>
                  <a:srgbClr val="FF0000"/>
                </a:solidFill>
                <a:latin typeface="Helvetica Neue"/>
                <a:ea typeface="Helvetica Neue"/>
                <a:cs typeface="Helvetica Neue"/>
                <a:sym typeface="Helvetica Neue"/>
              </a:rPr>
              <a:t> </a:t>
            </a:r>
            <a:r>
              <a:rPr lang="en-US" sz="2100">
                <a:solidFill>
                  <a:srgbClr val="262626"/>
                </a:solidFill>
                <a:latin typeface="Helvetica Neue"/>
                <a:ea typeface="Helvetica Neue"/>
                <a:cs typeface="Helvetica Neue"/>
                <a:sym typeface="Helvetica Neue"/>
              </a:rPr>
              <a:t>og samtidig </a:t>
            </a:r>
            <a:r>
              <a:rPr b="1" lang="en-US" sz="2100">
                <a:solidFill>
                  <a:srgbClr val="0303F3"/>
                </a:solidFill>
                <a:highlight>
                  <a:srgbClr val="FFA366"/>
                </a:highlight>
                <a:latin typeface="Helvetica Neue"/>
                <a:ea typeface="Helvetica Neue"/>
                <a:cs typeface="Helvetica Neue"/>
                <a:sym typeface="Helvetica Neue"/>
              </a:rPr>
              <a:t>gi en helhetlig forståelse</a:t>
            </a:r>
            <a:r>
              <a:rPr b="1" lang="en-US" sz="2100">
                <a:solidFill>
                  <a:srgbClr val="FF0000"/>
                </a:solidFill>
                <a:latin typeface="Helvetica Neue"/>
                <a:ea typeface="Helvetica Neue"/>
                <a:cs typeface="Helvetica Neue"/>
                <a:sym typeface="Helvetica Neue"/>
              </a:rPr>
              <a:t> </a:t>
            </a:r>
            <a:r>
              <a:rPr lang="en-US" sz="2100">
                <a:solidFill>
                  <a:srgbClr val="262626"/>
                </a:solidFill>
                <a:latin typeface="Helvetica Neue"/>
                <a:ea typeface="Helvetica Neue"/>
                <a:cs typeface="Helvetica Neue"/>
                <a:sym typeface="Helvetica Neue"/>
              </a:rPr>
              <a:t>av temaene. Temaene skal legge til rette for </a:t>
            </a:r>
            <a:r>
              <a:rPr b="1" lang="en-US" sz="2100">
                <a:solidFill>
                  <a:srgbClr val="0303F3"/>
                </a:solidFill>
                <a:highlight>
                  <a:srgbClr val="FFA366"/>
                </a:highlight>
                <a:latin typeface="Helvetica Neue"/>
                <a:ea typeface="Helvetica Neue"/>
                <a:cs typeface="Helvetica Neue"/>
                <a:sym typeface="Helvetica Neue"/>
              </a:rPr>
              <a:t>tverrfaglig samarbeid</a:t>
            </a:r>
            <a:r>
              <a:rPr b="1" lang="en-US" sz="2100">
                <a:solidFill>
                  <a:schemeClr val="dk1"/>
                </a:solidFill>
                <a:latin typeface="Helvetica Neue"/>
                <a:ea typeface="Helvetica Neue"/>
                <a:cs typeface="Helvetica Neue"/>
                <a:sym typeface="Helvetica Neue"/>
              </a:rPr>
              <a:t>…</a:t>
            </a:r>
            <a:r>
              <a:rPr b="1" lang="en-US" sz="2100">
                <a:solidFill>
                  <a:srgbClr val="262626"/>
                </a:solidFill>
                <a:latin typeface="Helvetica Neue"/>
                <a:ea typeface="Helvetica Neue"/>
                <a:cs typeface="Helvetica Neue"/>
                <a:sym typeface="Helvetica Neue"/>
              </a:rPr>
              <a:t> (St.Meld.28 2015-2016)</a:t>
            </a:r>
            <a:endParaRPr b="1" sz="43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US" sz="2100">
                <a:solidFill>
                  <a:schemeClr val="dk1"/>
                </a:solidFill>
                <a:latin typeface="Helvetica Neue"/>
                <a:ea typeface="Helvetica Neue"/>
                <a:cs typeface="Helvetica Neue"/>
                <a:sym typeface="Helvetica Neue"/>
              </a:rPr>
              <a:t>“Alle skal lære å </a:t>
            </a:r>
            <a:r>
              <a:rPr b="1" lang="en-US" sz="2100">
                <a:solidFill>
                  <a:srgbClr val="0303F3"/>
                </a:solidFill>
                <a:highlight>
                  <a:srgbClr val="FFA366"/>
                </a:highlight>
                <a:latin typeface="Helvetica Neue"/>
                <a:ea typeface="Helvetica Neue"/>
                <a:cs typeface="Helvetica Neue"/>
                <a:sym typeface="Helvetica Neue"/>
              </a:rPr>
              <a:t>samarbeide</a:t>
            </a:r>
            <a:r>
              <a:rPr lang="en-US" sz="2100">
                <a:solidFill>
                  <a:schemeClr val="dk1"/>
                </a:solidFill>
                <a:latin typeface="Helvetica Neue"/>
                <a:ea typeface="Helvetica Neue"/>
                <a:cs typeface="Helvetica Neue"/>
                <a:sym typeface="Helvetica Neue"/>
              </a:rPr>
              <a:t>, fungere sammen med andre og utvikle evne til </a:t>
            </a:r>
            <a:r>
              <a:rPr b="1" lang="en-US" sz="2100">
                <a:solidFill>
                  <a:srgbClr val="0303F3"/>
                </a:solidFill>
                <a:highlight>
                  <a:srgbClr val="FFA366"/>
                </a:highlight>
                <a:latin typeface="Helvetica Neue"/>
                <a:ea typeface="Helvetica Neue"/>
                <a:cs typeface="Helvetica Neue"/>
                <a:sym typeface="Helvetica Neue"/>
              </a:rPr>
              <a:t>medbestemmelse</a:t>
            </a:r>
            <a:r>
              <a:rPr lang="en-US" sz="2100">
                <a:solidFill>
                  <a:schemeClr val="dk1"/>
                </a:solidFill>
                <a:latin typeface="Helvetica Neue"/>
                <a:ea typeface="Helvetica Neue"/>
                <a:cs typeface="Helvetica Neue"/>
                <a:sym typeface="Helvetica Neue"/>
              </a:rPr>
              <a:t> og </a:t>
            </a:r>
            <a:r>
              <a:rPr b="1" lang="en-US" sz="2100">
                <a:solidFill>
                  <a:srgbClr val="0303F3"/>
                </a:solidFill>
                <a:highlight>
                  <a:srgbClr val="FFA366"/>
                </a:highlight>
                <a:latin typeface="Helvetica Neue"/>
                <a:ea typeface="Helvetica Neue"/>
                <a:cs typeface="Helvetica Neue"/>
                <a:sym typeface="Helvetica Neue"/>
              </a:rPr>
              <a:t>medansvar</a:t>
            </a:r>
            <a:r>
              <a:rPr lang="en-US" sz="2100">
                <a:solidFill>
                  <a:schemeClr val="dk1"/>
                </a:solidFill>
                <a:latin typeface="Helvetica Neue"/>
                <a:ea typeface="Helvetica Neue"/>
                <a:cs typeface="Helvetica Neue"/>
                <a:sym typeface="Helvetica Neue"/>
              </a:rPr>
              <a:t>” (LK 2020)</a:t>
            </a:r>
            <a:endParaRPr sz="2100">
              <a:solidFill>
                <a:schemeClr val="dk1"/>
              </a:solidFill>
              <a:latin typeface="Helvetica Neue"/>
              <a:ea typeface="Helvetica Neue"/>
              <a:cs typeface="Helvetica Neue"/>
              <a:sym typeface="Helvetica Neue"/>
            </a:endParaRPr>
          </a:p>
        </p:txBody>
      </p:sp>
      <p:pic>
        <p:nvPicPr>
          <p:cNvPr id="260" name="Google Shape;260;p48"/>
          <p:cNvPicPr preferRelativeResize="0"/>
          <p:nvPr/>
        </p:nvPicPr>
        <p:blipFill rotWithShape="1">
          <a:blip r:embed="rId4">
            <a:alphaModFix/>
          </a:blip>
          <a:srcRect b="0" l="6997" r="9494" t="0"/>
          <a:stretch/>
        </p:blipFill>
        <p:spPr>
          <a:xfrm rot="1286897">
            <a:off x="8376585" y="407993"/>
            <a:ext cx="3646404" cy="32982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9"/>
          <p:cNvPicPr preferRelativeResize="0"/>
          <p:nvPr/>
        </p:nvPicPr>
        <p:blipFill rotWithShape="1">
          <a:blip r:embed="rId3">
            <a:alphaModFix/>
          </a:blip>
          <a:srcRect b="25003" l="0" r="0" t="0"/>
          <a:stretch/>
        </p:blipFill>
        <p:spPr>
          <a:xfrm flipH="1">
            <a:off x="5" y="0"/>
            <a:ext cx="12191995" cy="6857998"/>
          </a:xfrm>
          <a:prstGeom prst="rect">
            <a:avLst/>
          </a:prstGeom>
          <a:noFill/>
          <a:ln>
            <a:noFill/>
          </a:ln>
        </p:spPr>
      </p:pic>
      <p:sp>
        <p:nvSpPr>
          <p:cNvPr id="266" name="Google Shape;266;p49"/>
          <p:cNvSpPr txBox="1"/>
          <p:nvPr/>
        </p:nvSpPr>
        <p:spPr>
          <a:xfrm>
            <a:off x="3544000" y="829667"/>
            <a:ext cx="5103900" cy="754200"/>
          </a:xfrm>
          <a:prstGeom prst="rect">
            <a:avLst/>
          </a:prstGeom>
          <a:solidFill>
            <a:srgbClr val="0000C1"/>
          </a:solid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3300">
                <a:solidFill>
                  <a:schemeClr val="lt1"/>
                </a:solidFill>
                <a:latin typeface="Helvetica Neue"/>
                <a:ea typeface="Helvetica Neue"/>
                <a:cs typeface="Helvetica Neue"/>
                <a:sym typeface="Helvetica Neue"/>
              </a:rPr>
              <a:t>Bærekraftig utvikling</a:t>
            </a:r>
            <a:endParaRPr b="1" sz="3300">
              <a:solidFill>
                <a:schemeClr val="lt1"/>
              </a:solidFill>
              <a:latin typeface="Helvetica Neue"/>
              <a:ea typeface="Helvetica Neue"/>
              <a:cs typeface="Helvetica Neue"/>
              <a:sym typeface="Helvetica Neue"/>
            </a:endParaRPr>
          </a:p>
        </p:txBody>
      </p:sp>
      <p:sp>
        <p:nvSpPr>
          <p:cNvPr id="267" name="Google Shape;267;p49"/>
          <p:cNvSpPr txBox="1"/>
          <p:nvPr/>
        </p:nvSpPr>
        <p:spPr>
          <a:xfrm>
            <a:off x="653967" y="2561900"/>
            <a:ext cx="4968900" cy="26358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b="1" lang="en-US" sz="2300">
                <a:solidFill>
                  <a:schemeClr val="lt1"/>
                </a:solidFill>
                <a:highlight>
                  <a:srgbClr val="FF7E28"/>
                </a:highlight>
                <a:latin typeface="Helvetica Neue"/>
                <a:ea typeface="Helvetica Neue"/>
                <a:cs typeface="Helvetica Neue"/>
                <a:sym typeface="Helvetica Neue"/>
              </a:rPr>
              <a:t>Bærekraftig utvikling som tverrfaglig tema i skolen skal legge til rette for at elevene kan forstå grunnleggende dilemmaer og utviklingstrekk i samfunnet, og hvordan de kan håndteres.</a:t>
            </a:r>
            <a:endParaRPr b="1" sz="2700">
              <a:solidFill>
                <a:schemeClr val="lt1"/>
              </a:solidFill>
              <a:highlight>
                <a:srgbClr val="FF7E28"/>
              </a:highlight>
              <a:latin typeface="Helvetica Neue"/>
              <a:ea typeface="Helvetica Neue"/>
              <a:cs typeface="Helvetica Neue"/>
              <a:sym typeface="Helvetica Neue"/>
            </a:endParaRPr>
          </a:p>
        </p:txBody>
      </p:sp>
      <p:sp>
        <p:nvSpPr>
          <p:cNvPr id="268" name="Google Shape;268;p49"/>
          <p:cNvSpPr txBox="1"/>
          <p:nvPr/>
        </p:nvSpPr>
        <p:spPr>
          <a:xfrm>
            <a:off x="6234633" y="2561900"/>
            <a:ext cx="5878500" cy="26358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1600"/>
              </a:spcAft>
              <a:buNone/>
            </a:pPr>
            <a:r>
              <a:rPr b="1" lang="en-US" sz="2300">
                <a:solidFill>
                  <a:schemeClr val="lt1"/>
                </a:solidFill>
                <a:highlight>
                  <a:srgbClr val="FF7E28"/>
                </a:highlight>
                <a:latin typeface="Helvetica Neue"/>
                <a:ea typeface="Helvetica Neue"/>
                <a:cs typeface="Helvetica Neue"/>
                <a:sym typeface="Helvetica Neue"/>
              </a:rPr>
              <a:t>Gjennom arbeid med temaet skal elevene utvikle kompetanse som gjør dem i stand til å ta ansvarlige valg og handle etisk og miljøbevisst. Elevene skal få forståelse for at handlingene og valgene til den enkelte har betydning.</a:t>
            </a:r>
            <a:endParaRPr b="1" sz="2700">
              <a:solidFill>
                <a:schemeClr val="lt1"/>
              </a:solidFill>
              <a:highlight>
                <a:srgbClr val="FF7E28"/>
              </a:highlight>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1"/>
        </a:solidFill>
      </p:bgPr>
    </p:bg>
    <p:spTree>
      <p:nvGrpSpPr>
        <p:cNvPr id="272" name="Shape 272"/>
        <p:cNvGrpSpPr/>
        <p:nvPr/>
      </p:nvGrpSpPr>
      <p:grpSpPr>
        <a:xfrm>
          <a:off x="0" y="0"/>
          <a:ext cx="0" cy="0"/>
          <a:chOff x="0" y="0"/>
          <a:chExt cx="0" cy="0"/>
        </a:xfrm>
      </p:grpSpPr>
      <p:sp>
        <p:nvSpPr>
          <p:cNvPr descr="OD_White_RGB.png" id="273" name="Google Shape;273;p50"/>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274" name="Google Shape;274;p50"/>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275" name="Google Shape;275;p50"/>
          <p:cNvSpPr txBox="1"/>
          <p:nvPr/>
        </p:nvSpPr>
        <p:spPr>
          <a:xfrm>
            <a:off x="155575" y="160325"/>
            <a:ext cx="12036300" cy="496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560"/>
              </a:spcBef>
              <a:spcAft>
                <a:spcPts val="0"/>
              </a:spcAft>
              <a:buNone/>
            </a:pPr>
            <a:r>
              <a:rPr b="1" lang="en-US" sz="3500">
                <a:solidFill>
                  <a:srgbClr val="FFA366"/>
                </a:solidFill>
                <a:latin typeface="Helvetica Neue"/>
                <a:ea typeface="Helvetica Neue"/>
                <a:cs typeface="Helvetica Neue"/>
                <a:sym typeface="Helvetica Neue"/>
              </a:rPr>
              <a:t>     </a:t>
            </a:r>
            <a:r>
              <a:rPr b="1" lang="en-US" sz="3500">
                <a:solidFill>
                  <a:srgbClr val="FFA366"/>
                </a:solidFill>
                <a:latin typeface="Helvetica Neue"/>
                <a:ea typeface="Helvetica Neue"/>
                <a:cs typeface="Helvetica Neue"/>
                <a:sym typeface="Helvetica Neue"/>
              </a:rPr>
              <a:t>FNs bærekraftsmål retningsgivene for det meste</a:t>
            </a:r>
            <a:endParaRPr b="1" sz="3500">
              <a:solidFill>
                <a:srgbClr val="FFA366"/>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15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 name="Google Shape;276;p50"/>
          <p:cNvPicPr preferRelativeResize="0"/>
          <p:nvPr/>
        </p:nvPicPr>
        <p:blipFill rotWithShape="1">
          <a:blip r:embed="rId4">
            <a:alphaModFix/>
          </a:blip>
          <a:srcRect b="0" l="0" r="0" t="0"/>
          <a:stretch/>
        </p:blipFill>
        <p:spPr>
          <a:xfrm>
            <a:off x="2053675" y="1264400"/>
            <a:ext cx="8525650" cy="454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E"/>
        </a:solidFill>
      </p:bgPr>
    </p:bg>
    <p:spTree>
      <p:nvGrpSpPr>
        <p:cNvPr id="281" name="Shape 281"/>
        <p:cNvGrpSpPr/>
        <p:nvPr/>
      </p:nvGrpSpPr>
      <p:grpSpPr>
        <a:xfrm>
          <a:off x="0" y="0"/>
          <a:ext cx="0" cy="0"/>
          <a:chOff x="0" y="0"/>
          <a:chExt cx="0" cy="0"/>
        </a:xfrm>
      </p:grpSpPr>
      <p:sp>
        <p:nvSpPr>
          <p:cNvPr id="282" name="Google Shape;282;p51"/>
          <p:cNvSpPr txBox="1"/>
          <p:nvPr>
            <p:ph type="title"/>
          </p:nvPr>
        </p:nvSpPr>
        <p:spPr>
          <a:xfrm>
            <a:off x="838200" y="365125"/>
            <a:ext cx="10515600" cy="1325700"/>
          </a:xfrm>
          <a:prstGeom prst="rect">
            <a:avLst/>
          </a:prstGeom>
          <a:noFill/>
          <a:ln>
            <a:noFill/>
          </a:ln>
        </p:spPr>
        <p:txBody>
          <a:bodyPr anchorCtr="0"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3959"/>
              <a:buFont typeface="Gill Sans"/>
              <a:buNone/>
            </a:pPr>
            <a:br>
              <a:rPr b="1" lang="en-US" sz="3959">
                <a:solidFill>
                  <a:srgbClr val="0000C1"/>
                </a:solidFill>
              </a:rPr>
            </a:br>
            <a:br>
              <a:rPr b="1" lang="en-US" sz="4059">
                <a:solidFill>
                  <a:srgbClr val="0000C1"/>
                </a:solidFill>
                <a:latin typeface="Helvetica Neue"/>
                <a:ea typeface="Helvetica Neue"/>
                <a:cs typeface="Helvetica Neue"/>
                <a:sym typeface="Helvetica Neue"/>
              </a:rPr>
            </a:br>
            <a:r>
              <a:rPr b="1" lang="en-US" sz="4059">
                <a:solidFill>
                  <a:srgbClr val="0000C1"/>
                </a:solidFill>
                <a:latin typeface="Helvetica Neue"/>
                <a:ea typeface="Helvetica Neue"/>
                <a:cs typeface="Helvetica Neue"/>
                <a:sym typeface="Helvetica Neue"/>
              </a:rPr>
              <a:t>Bærekraftsmål 4. GOD UTDANNING</a:t>
            </a:r>
            <a:br>
              <a:rPr lang="en-US" sz="3959">
                <a:solidFill>
                  <a:srgbClr val="0000C1"/>
                </a:solidFill>
                <a:latin typeface="Calibri"/>
                <a:ea typeface="Calibri"/>
                <a:cs typeface="Calibri"/>
                <a:sym typeface="Calibri"/>
              </a:rPr>
            </a:br>
            <a:endParaRPr b="1" sz="3959">
              <a:solidFill>
                <a:srgbClr val="0000C1"/>
              </a:solidFill>
            </a:endParaRPr>
          </a:p>
        </p:txBody>
      </p:sp>
      <p:sp>
        <p:nvSpPr>
          <p:cNvPr id="283" name="Google Shape;283;p51"/>
          <p:cNvSpPr txBox="1"/>
          <p:nvPr>
            <p:ph idx="1" type="body"/>
          </p:nvPr>
        </p:nvSpPr>
        <p:spPr>
          <a:xfrm>
            <a:off x="838200" y="1690825"/>
            <a:ext cx="10358100" cy="422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900"/>
              <a:buNone/>
            </a:pPr>
            <a:r>
              <a:rPr lang="en-US" sz="2700">
                <a:latin typeface="Helvetica Neue"/>
                <a:ea typeface="Helvetica Neue"/>
                <a:cs typeface="Helvetica Neue"/>
                <a:sym typeface="Helvetica Neue"/>
              </a:rPr>
              <a:t> </a:t>
            </a:r>
            <a:endParaRPr sz="2700">
              <a:latin typeface="Helvetica Neue"/>
              <a:ea typeface="Helvetica Neue"/>
              <a:cs typeface="Helvetica Neue"/>
              <a:sym typeface="Helvetica Neue"/>
            </a:endParaRPr>
          </a:p>
          <a:p>
            <a:pPr indent="0" lvl="0" marL="0" rtl="0" algn="l">
              <a:lnSpc>
                <a:spcPct val="100000"/>
              </a:lnSpc>
              <a:spcBef>
                <a:spcPts val="0"/>
              </a:spcBef>
              <a:spcAft>
                <a:spcPts val="0"/>
              </a:spcAft>
              <a:buSzPts val="1900"/>
              <a:buNone/>
            </a:pPr>
            <a:r>
              <a:rPr b="1" lang="en-US" sz="2700">
                <a:latin typeface="Helvetica Neue"/>
                <a:ea typeface="Helvetica Neue"/>
                <a:cs typeface="Helvetica Neue"/>
                <a:sym typeface="Helvetica Neue"/>
              </a:rPr>
              <a:t>DELMÅL 4.7:</a:t>
            </a:r>
            <a:endParaRPr b="1" i="1" sz="2700">
              <a:latin typeface="Helvetica Neue"/>
              <a:ea typeface="Helvetica Neue"/>
              <a:cs typeface="Helvetica Neue"/>
              <a:sym typeface="Helvetica Neue"/>
            </a:endParaRPr>
          </a:p>
          <a:p>
            <a:pPr indent="0" lvl="0" marL="0" rtl="0" algn="l">
              <a:lnSpc>
                <a:spcPct val="100000"/>
              </a:lnSpc>
              <a:spcBef>
                <a:spcPts val="1000"/>
              </a:spcBef>
              <a:spcAft>
                <a:spcPts val="0"/>
              </a:spcAft>
              <a:buSzPts val="1100"/>
              <a:buNone/>
            </a:pPr>
            <a:r>
              <a:rPr b="1" i="1" lang="en-US" sz="2700">
                <a:latin typeface="Helvetica Neue"/>
                <a:ea typeface="Helvetica Neue"/>
                <a:cs typeface="Helvetica Neue"/>
                <a:sym typeface="Helvetica Neue"/>
              </a:rPr>
              <a:t>"</a:t>
            </a:r>
            <a:r>
              <a:rPr i="1" lang="en-US" sz="2700">
                <a:latin typeface="Helvetica Neue"/>
                <a:ea typeface="Helvetica Neue"/>
                <a:cs typeface="Helvetica Neue"/>
                <a:sym typeface="Helvetica Neue"/>
              </a:rPr>
              <a:t> Innen 2030 sikre at </a:t>
            </a:r>
            <a:r>
              <a:rPr i="1" lang="en-US" sz="2700">
                <a:solidFill>
                  <a:srgbClr val="FF6600"/>
                </a:solidFill>
                <a:latin typeface="Helvetica Neue"/>
                <a:ea typeface="Helvetica Neue"/>
                <a:cs typeface="Helvetica Neue"/>
                <a:sym typeface="Helvetica Neue"/>
              </a:rPr>
              <a:t> </a:t>
            </a:r>
            <a:r>
              <a:rPr i="1" lang="en-US" sz="2700">
                <a:latin typeface="Helvetica Neue"/>
                <a:ea typeface="Helvetica Neue"/>
                <a:cs typeface="Helvetica Neue"/>
                <a:sym typeface="Helvetica Neue"/>
              </a:rPr>
              <a:t>alle elever og studenter tilegner seg den kompetanse som er nødvendig for å fremme bærekraftig utvikling, blant annet gjennom utdanning for </a:t>
            </a:r>
            <a:r>
              <a:rPr i="1" lang="en-US" sz="2700">
                <a:solidFill>
                  <a:srgbClr val="FF0000"/>
                </a:solidFill>
                <a:latin typeface="Helvetica Neue"/>
                <a:ea typeface="Helvetica Neue"/>
                <a:cs typeface="Helvetica Neue"/>
                <a:sym typeface="Helvetica Neue"/>
              </a:rPr>
              <a:t>bærekraftig utvikling </a:t>
            </a:r>
            <a:r>
              <a:rPr i="1" lang="en-US" sz="2700">
                <a:solidFill>
                  <a:srgbClr val="660066"/>
                </a:solidFill>
                <a:latin typeface="Helvetica Neue"/>
                <a:ea typeface="Helvetica Neue"/>
                <a:cs typeface="Helvetica Neue"/>
                <a:sym typeface="Helvetica Neue"/>
              </a:rPr>
              <a:t>og livsstil</a:t>
            </a:r>
            <a:r>
              <a:rPr i="1" lang="en-US" sz="2700">
                <a:latin typeface="Helvetica Neue"/>
                <a:ea typeface="Helvetica Neue"/>
                <a:cs typeface="Helvetica Neue"/>
                <a:sym typeface="Helvetica Neue"/>
              </a:rPr>
              <a:t>, </a:t>
            </a:r>
            <a:r>
              <a:rPr i="1" lang="en-US" sz="2700">
                <a:solidFill>
                  <a:srgbClr val="FF0000"/>
                </a:solidFill>
                <a:latin typeface="Helvetica Neue"/>
                <a:ea typeface="Helvetica Neue"/>
                <a:cs typeface="Helvetica Neue"/>
                <a:sym typeface="Helvetica Neue"/>
              </a:rPr>
              <a:t>menneskerettigheter</a:t>
            </a:r>
            <a:r>
              <a:rPr i="1" lang="en-US" sz="2700">
                <a:latin typeface="Helvetica Neue"/>
                <a:ea typeface="Helvetica Neue"/>
                <a:cs typeface="Helvetica Neue"/>
                <a:sym typeface="Helvetica Neue"/>
              </a:rPr>
              <a:t>,</a:t>
            </a:r>
            <a:r>
              <a:rPr i="1" lang="en-US" sz="2700">
                <a:solidFill>
                  <a:srgbClr val="3366FF"/>
                </a:solidFill>
                <a:latin typeface="Helvetica Neue"/>
                <a:ea typeface="Helvetica Neue"/>
                <a:cs typeface="Helvetica Neue"/>
                <a:sym typeface="Helvetica Neue"/>
              </a:rPr>
              <a:t> likestilling</a:t>
            </a:r>
            <a:r>
              <a:rPr i="1" lang="en-US" sz="2700">
                <a:latin typeface="Helvetica Neue"/>
                <a:ea typeface="Helvetica Neue"/>
                <a:cs typeface="Helvetica Neue"/>
                <a:sym typeface="Helvetica Neue"/>
              </a:rPr>
              <a:t>, </a:t>
            </a:r>
            <a:r>
              <a:rPr i="1" lang="en-US" sz="2700">
                <a:solidFill>
                  <a:srgbClr val="008000"/>
                </a:solidFill>
                <a:latin typeface="Helvetica Neue"/>
                <a:ea typeface="Helvetica Neue"/>
                <a:cs typeface="Helvetica Neue"/>
                <a:sym typeface="Helvetica Neue"/>
              </a:rPr>
              <a:t>fremme av fred og ikkevold</a:t>
            </a:r>
            <a:r>
              <a:rPr i="1" lang="en-US" sz="2700">
                <a:latin typeface="Helvetica Neue"/>
                <a:ea typeface="Helvetica Neue"/>
                <a:cs typeface="Helvetica Neue"/>
                <a:sym typeface="Helvetica Neue"/>
              </a:rPr>
              <a:t>, </a:t>
            </a:r>
            <a:r>
              <a:rPr i="1" lang="en-US" sz="2700">
                <a:solidFill>
                  <a:srgbClr val="000090"/>
                </a:solidFill>
                <a:latin typeface="Helvetica Neue"/>
                <a:ea typeface="Helvetica Neue"/>
                <a:cs typeface="Helvetica Neue"/>
                <a:sym typeface="Helvetica Neue"/>
              </a:rPr>
              <a:t>globalt medborgerskap </a:t>
            </a:r>
            <a:r>
              <a:rPr i="1" lang="en-US" sz="2700">
                <a:latin typeface="Helvetica Neue"/>
                <a:ea typeface="Helvetica Neue"/>
                <a:cs typeface="Helvetica Neue"/>
                <a:sym typeface="Helvetica Neue"/>
              </a:rPr>
              <a:t>og verdsetting av kulturelt mangfold og kulturens bidrag til bærekraftig utvikling"</a:t>
            </a:r>
            <a:r>
              <a:rPr lang="en-US" sz="2700">
                <a:latin typeface="Helvetica Neue"/>
                <a:ea typeface="Helvetica Neue"/>
                <a:cs typeface="Helvetica Neue"/>
                <a:sym typeface="Helvetica Neue"/>
              </a:rPr>
              <a:t> (FN, 2015)</a:t>
            </a:r>
            <a:endParaRPr sz="2700">
              <a:latin typeface="Helvetica Neue"/>
              <a:ea typeface="Helvetica Neue"/>
              <a:cs typeface="Helvetica Neue"/>
              <a:sym typeface="Helvetica Neue"/>
            </a:endParaRPr>
          </a:p>
          <a:p>
            <a:pPr indent="0" lvl="0" marL="0" rtl="0" algn="l">
              <a:lnSpc>
                <a:spcPct val="100000"/>
              </a:lnSpc>
              <a:spcBef>
                <a:spcPts val="1000"/>
              </a:spcBef>
              <a:spcAft>
                <a:spcPts val="0"/>
              </a:spcAft>
              <a:buSzPts val="1100"/>
              <a:buNone/>
            </a:pPr>
            <a:r>
              <a:t/>
            </a:r>
            <a:endParaRPr sz="1100">
              <a:latin typeface="Helvetica Neue"/>
              <a:ea typeface="Helvetica Neue"/>
              <a:cs typeface="Helvetica Neue"/>
              <a:sym typeface="Helvetica Neue"/>
            </a:endParaRPr>
          </a:p>
          <a:p>
            <a:pPr indent="0" lvl="0" marL="0" rtl="0" algn="l">
              <a:lnSpc>
                <a:spcPct val="100000"/>
              </a:lnSpc>
              <a:spcBef>
                <a:spcPts val="1000"/>
              </a:spcBef>
              <a:spcAft>
                <a:spcPts val="0"/>
              </a:spcAft>
              <a:buSzPts val="1100"/>
              <a:buNone/>
            </a:pPr>
            <a:r>
              <a:t/>
            </a:r>
            <a:endParaRPr sz="1100">
              <a:latin typeface="Calibri"/>
              <a:ea typeface="Calibri"/>
              <a:cs typeface="Calibri"/>
              <a:sym typeface="Calibri"/>
            </a:endParaRPr>
          </a:p>
          <a:p>
            <a:pPr indent="0" lvl="0" marL="0" rtl="0" algn="l">
              <a:lnSpc>
                <a:spcPct val="100000"/>
              </a:lnSpc>
              <a:spcBef>
                <a:spcPts val="1000"/>
              </a:spcBef>
              <a:spcAft>
                <a:spcPts val="0"/>
              </a:spcAft>
              <a:buSzPts val="1800"/>
              <a:buNone/>
            </a:pPr>
            <a:r>
              <a:t/>
            </a:r>
            <a:endParaRPr/>
          </a:p>
          <a:p>
            <a:pPr indent="0" lvl="0" marL="0" rtl="0" algn="l">
              <a:lnSpc>
                <a:spcPct val="100000"/>
              </a:lnSpc>
              <a:spcBef>
                <a:spcPts val="1000"/>
              </a:spcBef>
              <a:spcAft>
                <a:spcPts val="0"/>
              </a:spcAft>
              <a:buSzPts val="1800"/>
              <a:buNone/>
            </a:pPr>
            <a:r>
              <a:t/>
            </a:r>
            <a:endParaRPr/>
          </a:p>
        </p:txBody>
      </p:sp>
      <p:pic>
        <p:nvPicPr>
          <p:cNvPr descr="OD_White_RGB.png" id="284" name="Google Shape;284;p51"/>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2"/>
          <p:cNvPicPr preferRelativeResize="0"/>
          <p:nvPr/>
        </p:nvPicPr>
        <p:blipFill rotWithShape="1">
          <a:blip r:embed="rId3">
            <a:alphaModFix/>
          </a:blip>
          <a:srcRect b="0" l="0" r="0" t="0"/>
          <a:stretch/>
        </p:blipFill>
        <p:spPr>
          <a:xfrm>
            <a:off x="0" y="300"/>
            <a:ext cx="12192005" cy="6923169"/>
          </a:xfrm>
          <a:prstGeom prst="rect">
            <a:avLst/>
          </a:prstGeom>
          <a:noFill/>
          <a:ln>
            <a:noFill/>
          </a:ln>
        </p:spPr>
      </p:pic>
      <p:sp>
        <p:nvSpPr>
          <p:cNvPr id="290" name="Google Shape;290;p52"/>
          <p:cNvSpPr txBox="1"/>
          <p:nvPr>
            <p:ph type="title"/>
          </p:nvPr>
        </p:nvSpPr>
        <p:spPr>
          <a:xfrm>
            <a:off x="2867800" y="593367"/>
            <a:ext cx="6456300" cy="763500"/>
          </a:xfrm>
          <a:prstGeom prst="rect">
            <a:avLst/>
          </a:prstGeom>
          <a:solidFill>
            <a:srgbClr val="0000C1"/>
          </a:solidFill>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b="1" lang="en-US">
                <a:solidFill>
                  <a:schemeClr val="lt1"/>
                </a:solidFill>
                <a:latin typeface="Helvetica Neue"/>
                <a:ea typeface="Helvetica Neue"/>
                <a:cs typeface="Helvetica Neue"/>
                <a:sym typeface="Helvetica Neue"/>
              </a:rPr>
              <a:t>Demokrati og medborgerskap</a:t>
            </a:r>
            <a:endParaRPr b="1">
              <a:solidFill>
                <a:schemeClr val="lt1"/>
              </a:solidFill>
              <a:latin typeface="Helvetica Neue"/>
              <a:ea typeface="Helvetica Neue"/>
              <a:cs typeface="Helvetica Neue"/>
              <a:sym typeface="Helvetica Neue"/>
            </a:endParaRPr>
          </a:p>
        </p:txBody>
      </p:sp>
      <p:sp>
        <p:nvSpPr>
          <p:cNvPr id="291" name="Google Shape;291;p52"/>
          <p:cNvSpPr txBox="1"/>
          <p:nvPr/>
        </p:nvSpPr>
        <p:spPr>
          <a:xfrm>
            <a:off x="2889800" y="2277183"/>
            <a:ext cx="6412500" cy="2462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2400">
                <a:solidFill>
                  <a:srgbClr val="F2F2FE"/>
                </a:solidFill>
                <a:highlight>
                  <a:srgbClr val="FF7E28"/>
                </a:highlight>
                <a:latin typeface="Helvetica Neue"/>
                <a:ea typeface="Helvetica Neue"/>
                <a:cs typeface="Helvetica Neue"/>
                <a:sym typeface="Helvetica Neue"/>
              </a:rPr>
              <a:t>Demokrati og medborgerskap som tverrfaglig tema i skolen skal gi elevene kunnskap om demokratiets forutsetninger, verdier og spilleregler, og gjøre dem i stand til å delta i demokratiske prosesser.</a:t>
            </a:r>
            <a:endParaRPr b="1" sz="2400">
              <a:solidFill>
                <a:srgbClr val="F2F2FE"/>
              </a:solidFill>
              <a:highlight>
                <a:srgbClr val="FF7E28"/>
              </a:highlight>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53"/>
          <p:cNvPicPr preferRelativeResize="0"/>
          <p:nvPr/>
        </p:nvPicPr>
        <p:blipFill>
          <a:blip r:embed="rId3">
            <a:alphaModFix/>
          </a:blip>
          <a:stretch>
            <a:fillRect/>
          </a:stretch>
        </p:blipFill>
        <p:spPr>
          <a:xfrm>
            <a:off x="0" y="-845013"/>
            <a:ext cx="12192005" cy="8126012"/>
          </a:xfrm>
          <a:prstGeom prst="rect">
            <a:avLst/>
          </a:prstGeom>
          <a:noFill/>
          <a:ln>
            <a:noFill/>
          </a:ln>
        </p:spPr>
      </p:pic>
      <p:sp>
        <p:nvSpPr>
          <p:cNvPr id="297" name="Google Shape;297;p53"/>
          <p:cNvSpPr txBox="1"/>
          <p:nvPr>
            <p:ph type="title"/>
          </p:nvPr>
        </p:nvSpPr>
        <p:spPr>
          <a:xfrm>
            <a:off x="3255800" y="471400"/>
            <a:ext cx="5680500" cy="763500"/>
          </a:xfrm>
          <a:prstGeom prst="rect">
            <a:avLst/>
          </a:prstGeom>
          <a:solidFill>
            <a:srgbClr val="FFA366"/>
          </a:solidFill>
        </p:spPr>
        <p:txBody>
          <a:bodyPr anchorCtr="0" anchor="t" bIns="121900" lIns="121900" spcFirstLastPara="1" rIns="121900" wrap="square" tIns="121900">
            <a:normAutofit fontScale="90000"/>
          </a:bodyPr>
          <a:lstStyle/>
          <a:p>
            <a:pPr indent="0" lvl="0" marL="0" rtl="0" algn="l">
              <a:spcBef>
                <a:spcPts val="0"/>
              </a:spcBef>
              <a:spcAft>
                <a:spcPts val="0"/>
              </a:spcAft>
              <a:buNone/>
            </a:pPr>
            <a:r>
              <a:rPr b="1" lang="en-US">
                <a:solidFill>
                  <a:srgbClr val="0000C1"/>
                </a:solidFill>
                <a:latin typeface="Helvetica Neue"/>
                <a:ea typeface="Helvetica Neue"/>
                <a:cs typeface="Helvetica Neue"/>
                <a:sym typeface="Helvetica Neue"/>
              </a:rPr>
              <a:t>Folkehelse og livsmestring </a:t>
            </a:r>
            <a:endParaRPr b="1">
              <a:solidFill>
                <a:srgbClr val="0000C1"/>
              </a:solidFill>
              <a:latin typeface="Helvetica Neue"/>
              <a:ea typeface="Helvetica Neue"/>
              <a:cs typeface="Helvetica Neue"/>
              <a:sym typeface="Helvetica Neue"/>
            </a:endParaRPr>
          </a:p>
        </p:txBody>
      </p:sp>
      <p:sp>
        <p:nvSpPr>
          <p:cNvPr id="298" name="Google Shape;298;p53"/>
          <p:cNvSpPr txBox="1"/>
          <p:nvPr/>
        </p:nvSpPr>
        <p:spPr>
          <a:xfrm>
            <a:off x="6721533" y="2767633"/>
            <a:ext cx="3949500" cy="20934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i="1" lang="en-US" sz="2400">
                <a:solidFill>
                  <a:srgbClr val="0000C1"/>
                </a:solidFill>
                <a:highlight>
                  <a:srgbClr val="FFA366"/>
                </a:highlight>
                <a:latin typeface="Helvetica Neue"/>
                <a:ea typeface="Helvetica Neue"/>
                <a:cs typeface="Helvetica Neue"/>
                <a:sym typeface="Helvetica Neue"/>
              </a:rPr>
              <a:t>Livsmestring dreier seg om å kunne forstå og å kunne påvirke faktorer som har betydning for mestring av eget liv.</a:t>
            </a:r>
            <a:endParaRPr sz="2500">
              <a:solidFill>
                <a:srgbClr val="0000C1"/>
              </a:solidFill>
              <a:highlight>
                <a:srgbClr val="FFA366"/>
              </a:highlight>
            </a:endParaRPr>
          </a:p>
        </p:txBody>
      </p:sp>
      <p:sp>
        <p:nvSpPr>
          <p:cNvPr id="299" name="Google Shape;299;p53"/>
          <p:cNvSpPr txBox="1"/>
          <p:nvPr/>
        </p:nvSpPr>
        <p:spPr>
          <a:xfrm>
            <a:off x="1075200" y="2582833"/>
            <a:ext cx="5020800" cy="2462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i="1" lang="en-US" sz="2400">
                <a:solidFill>
                  <a:srgbClr val="0000C1"/>
                </a:solidFill>
                <a:highlight>
                  <a:srgbClr val="FFA366"/>
                </a:highlight>
                <a:latin typeface="Helvetica Neue"/>
                <a:ea typeface="Helvetica Neue"/>
                <a:cs typeface="Helvetica Neue"/>
                <a:sym typeface="Helvetica Neue"/>
              </a:rPr>
              <a:t>Folkehelse og livsmestring som tverrfaglig tema i skolen skal gi elevene kompetanse som fremmer god psykisk og fysisk helse, og som gir muligheter til å ta ansvarlige livsvalg. </a:t>
            </a:r>
            <a:endParaRPr i="1" sz="2400">
              <a:solidFill>
                <a:srgbClr val="0000C1"/>
              </a:solidFill>
              <a:highlight>
                <a:srgbClr val="FFA366"/>
              </a:highlight>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90"/>
        </a:solidFill>
      </p:bgPr>
    </p:bg>
    <p:spTree>
      <p:nvGrpSpPr>
        <p:cNvPr id="303" name="Shape 303"/>
        <p:cNvGrpSpPr/>
        <p:nvPr/>
      </p:nvGrpSpPr>
      <p:grpSpPr>
        <a:xfrm>
          <a:off x="0" y="0"/>
          <a:ext cx="0" cy="0"/>
          <a:chOff x="0" y="0"/>
          <a:chExt cx="0" cy="0"/>
        </a:xfrm>
      </p:grpSpPr>
      <p:sp>
        <p:nvSpPr>
          <p:cNvPr descr="OD_White_RGB.png" id="304" name="Google Shape;304;p5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305" name="Google Shape;305;p54"/>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306" name="Google Shape;306;p54"/>
          <p:cNvSpPr txBox="1"/>
          <p:nvPr/>
        </p:nvSpPr>
        <p:spPr>
          <a:xfrm>
            <a:off x="2053675" y="734350"/>
            <a:ext cx="7554900" cy="395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4100">
              <a:solidFill>
                <a:srgbClr val="FFA366"/>
              </a:solidFill>
              <a:latin typeface="Helvetica Neue"/>
              <a:ea typeface="Helvetica Neue"/>
              <a:cs typeface="Helvetica Neue"/>
              <a:sym typeface="Helvetica Neue"/>
            </a:endParaRPr>
          </a:p>
          <a:p>
            <a:pPr indent="0" lvl="0" marL="0" rtl="0" algn="ctr">
              <a:spcBef>
                <a:spcPts val="0"/>
              </a:spcBef>
              <a:spcAft>
                <a:spcPts val="0"/>
              </a:spcAft>
              <a:buClr>
                <a:schemeClr val="dk1"/>
              </a:buClr>
              <a:buSzPts val="2000"/>
              <a:buFont typeface="Arial"/>
              <a:buNone/>
            </a:pPr>
            <a:r>
              <a:rPr b="1" lang="en-US" sz="4100">
                <a:solidFill>
                  <a:srgbClr val="FFA366"/>
                </a:solidFill>
                <a:latin typeface="Helvetica Neue"/>
                <a:ea typeface="Helvetica Neue"/>
                <a:cs typeface="Helvetica Neue"/>
                <a:sym typeface="Helvetica Neue"/>
              </a:rPr>
              <a:t>«Ungdom i Norge har mye faktakunnskap om verden, men mangler forståelse om globale sammenhenger» </a:t>
            </a:r>
            <a:r>
              <a:rPr b="1" lang="en-US" sz="3900">
                <a:solidFill>
                  <a:srgbClr val="FFA366"/>
                </a:solidFill>
                <a:latin typeface="Helvetica Neue"/>
                <a:ea typeface="Helvetica Neue"/>
                <a:cs typeface="Helvetica Neue"/>
                <a:sym typeface="Helvetica Neue"/>
              </a:rPr>
              <a:t>(LNU, 2012)</a:t>
            </a:r>
            <a:endParaRPr b="1" sz="3900">
              <a:solidFill>
                <a:srgbClr val="FFA366"/>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5"/>
          <p:cNvSpPr txBox="1"/>
          <p:nvPr>
            <p:ph idx="1" type="body"/>
          </p:nvPr>
        </p:nvSpPr>
        <p:spPr>
          <a:xfrm>
            <a:off x="460125" y="1178900"/>
            <a:ext cx="6135000" cy="5284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SzPts val="1800"/>
              <a:buFont typeface="Noto Sans Symbols"/>
              <a:buNone/>
            </a:pPr>
            <a:r>
              <a:t/>
            </a:r>
            <a:endParaRPr>
              <a:latin typeface="Helvetica Neue"/>
              <a:ea typeface="Helvetica Neue"/>
              <a:cs typeface="Helvetica Neue"/>
              <a:sym typeface="Helvetica Neue"/>
            </a:endParaRPr>
          </a:p>
          <a:p>
            <a:pPr indent="-387350" lvl="0" marL="457200" rtl="0" algn="l">
              <a:lnSpc>
                <a:spcPct val="150000"/>
              </a:lnSpc>
              <a:spcBef>
                <a:spcPts val="1000"/>
              </a:spcBef>
              <a:spcAft>
                <a:spcPts val="0"/>
              </a:spcAft>
              <a:buSzPts val="2500"/>
              <a:buFont typeface="Helvetica Neue"/>
              <a:buChar char="-"/>
            </a:pPr>
            <a:r>
              <a:rPr lang="en-US" sz="2500">
                <a:latin typeface="Helvetica Neue"/>
                <a:ea typeface="Helvetica Neue"/>
                <a:cs typeface="Helvetica Neue"/>
                <a:sym typeface="Helvetica Neue"/>
              </a:rPr>
              <a:t>Eksotifisering</a:t>
            </a:r>
            <a:endParaRPr sz="2500">
              <a:latin typeface="Helvetica Neue"/>
              <a:ea typeface="Helvetica Neue"/>
              <a:cs typeface="Helvetica Neue"/>
              <a:sym typeface="Helvetica Neue"/>
            </a:endParaRPr>
          </a:p>
          <a:p>
            <a:pPr indent="-387350" lvl="0" marL="457200" rtl="0" algn="l">
              <a:lnSpc>
                <a:spcPct val="150000"/>
              </a:lnSpc>
              <a:spcBef>
                <a:spcPts val="0"/>
              </a:spcBef>
              <a:spcAft>
                <a:spcPts val="0"/>
              </a:spcAft>
              <a:buSzPts val="2500"/>
              <a:buFont typeface="Helvetica Neue"/>
              <a:buChar char="-"/>
            </a:pPr>
            <a:r>
              <a:rPr lang="en-US" sz="2500">
                <a:latin typeface="Helvetica Neue"/>
                <a:ea typeface="Helvetica Neue"/>
                <a:cs typeface="Helvetica Neue"/>
                <a:sym typeface="Helvetica Neue"/>
              </a:rPr>
              <a:t>Overgeneralisering</a:t>
            </a:r>
            <a:endParaRPr sz="2500">
              <a:latin typeface="Helvetica Neue"/>
              <a:ea typeface="Helvetica Neue"/>
              <a:cs typeface="Helvetica Neue"/>
              <a:sym typeface="Helvetica Neue"/>
            </a:endParaRPr>
          </a:p>
          <a:p>
            <a:pPr indent="-387350" lvl="0" marL="457200" rtl="0" algn="l">
              <a:lnSpc>
                <a:spcPct val="150000"/>
              </a:lnSpc>
              <a:spcBef>
                <a:spcPts val="0"/>
              </a:spcBef>
              <a:spcAft>
                <a:spcPts val="0"/>
              </a:spcAft>
              <a:buSzPts val="2500"/>
              <a:buFont typeface="Helvetica Neue"/>
              <a:buChar char="-"/>
            </a:pPr>
            <a:r>
              <a:rPr lang="en-US" sz="2500">
                <a:latin typeface="Helvetica Neue"/>
                <a:ea typeface="Helvetica Neue"/>
                <a:cs typeface="Helvetica Neue"/>
                <a:sym typeface="Helvetica Neue"/>
              </a:rPr>
              <a:t>”Slik lever de der”</a:t>
            </a:r>
            <a:endParaRPr sz="2500">
              <a:latin typeface="Helvetica Neue"/>
              <a:ea typeface="Helvetica Neue"/>
              <a:cs typeface="Helvetica Neue"/>
              <a:sym typeface="Helvetica Neue"/>
            </a:endParaRPr>
          </a:p>
          <a:p>
            <a:pPr indent="-387350" lvl="0" marL="457200" rtl="0" algn="l">
              <a:lnSpc>
                <a:spcPct val="115000"/>
              </a:lnSpc>
              <a:spcBef>
                <a:spcPts val="0"/>
              </a:spcBef>
              <a:spcAft>
                <a:spcPts val="0"/>
              </a:spcAft>
              <a:buSzPts val="2500"/>
              <a:buFont typeface="Helvetica Neue"/>
              <a:buChar char="-"/>
            </a:pPr>
            <a:r>
              <a:rPr lang="en-US" sz="2500">
                <a:latin typeface="Helvetica Neue"/>
                <a:ea typeface="Helvetica Neue"/>
                <a:cs typeface="Helvetica Neue"/>
                <a:sym typeface="Helvetica Neue"/>
              </a:rPr>
              <a:t>Virkemidler: Spiller på følelser. DU kan bidra (m penger) til akkurat VÅR organisasjon NÅ (det brenner).</a:t>
            </a:r>
            <a:endParaRPr sz="2500">
              <a:latin typeface="Helvetica Neue"/>
              <a:ea typeface="Helvetica Neue"/>
              <a:cs typeface="Helvetica Neue"/>
              <a:sym typeface="Helvetica Neue"/>
            </a:endParaRPr>
          </a:p>
          <a:p>
            <a:pPr indent="-228600" lvl="0" marL="228600" rtl="0" algn="l">
              <a:lnSpc>
                <a:spcPct val="80000"/>
              </a:lnSpc>
              <a:spcBef>
                <a:spcPts val="1000"/>
              </a:spcBef>
              <a:spcAft>
                <a:spcPts val="0"/>
              </a:spcAft>
              <a:buSzPts val="1800"/>
              <a:buFont typeface="Noto Sans Symbols"/>
              <a:buNone/>
            </a:pPr>
            <a:r>
              <a:t/>
            </a:r>
            <a:endParaRPr>
              <a:latin typeface="Helvetica Neue"/>
              <a:ea typeface="Helvetica Neue"/>
              <a:cs typeface="Helvetica Neue"/>
              <a:sym typeface="Helvetica Neue"/>
            </a:endParaRPr>
          </a:p>
          <a:p>
            <a:pPr indent="-228600" lvl="0" marL="228600" rtl="0" algn="l">
              <a:lnSpc>
                <a:spcPct val="80000"/>
              </a:lnSpc>
              <a:spcBef>
                <a:spcPts val="1000"/>
              </a:spcBef>
              <a:spcAft>
                <a:spcPts val="0"/>
              </a:spcAft>
              <a:buSzPts val="1800"/>
              <a:buFont typeface="Noto Sans Symbols"/>
              <a:buNone/>
            </a:pPr>
            <a:r>
              <a:rPr lang="en-US">
                <a:latin typeface="Helvetica Neue"/>
                <a:ea typeface="Helvetica Neue"/>
                <a:cs typeface="Helvetica Neue"/>
                <a:sym typeface="Helvetica Neue"/>
              </a:rPr>
              <a:t>    			</a:t>
            </a:r>
            <a:endParaRPr>
              <a:latin typeface="Helvetica Neue"/>
              <a:ea typeface="Helvetica Neue"/>
              <a:cs typeface="Helvetica Neue"/>
              <a:sym typeface="Helvetica Neue"/>
            </a:endParaRPr>
          </a:p>
          <a:p>
            <a:pPr indent="-228600" lvl="0" marL="228600" rtl="0" algn="l">
              <a:lnSpc>
                <a:spcPct val="80000"/>
              </a:lnSpc>
              <a:spcBef>
                <a:spcPts val="1000"/>
              </a:spcBef>
              <a:spcAft>
                <a:spcPts val="0"/>
              </a:spcAft>
              <a:buSzPts val="1800"/>
              <a:buFont typeface="Noto Sans Symbols"/>
              <a:buNone/>
            </a:pPr>
            <a:r>
              <a:t/>
            </a:r>
            <a:endParaRPr>
              <a:latin typeface="Helvetica Neue"/>
              <a:ea typeface="Helvetica Neue"/>
              <a:cs typeface="Helvetica Neue"/>
              <a:sym typeface="Helvetica Neue"/>
            </a:endParaRPr>
          </a:p>
          <a:p>
            <a:pPr indent="-228600" lvl="0" marL="228600" rtl="0" algn="l">
              <a:lnSpc>
                <a:spcPct val="80000"/>
              </a:lnSpc>
              <a:spcBef>
                <a:spcPts val="1000"/>
              </a:spcBef>
              <a:spcAft>
                <a:spcPts val="0"/>
              </a:spcAft>
              <a:buSzPts val="1800"/>
              <a:buFont typeface="Noto Sans Symbols"/>
              <a:buNone/>
            </a:pPr>
            <a:r>
              <a:t/>
            </a:r>
            <a:endParaRPr>
              <a:latin typeface="Helvetica Neue"/>
              <a:ea typeface="Helvetica Neue"/>
              <a:cs typeface="Helvetica Neue"/>
              <a:sym typeface="Helvetica Neue"/>
            </a:endParaRPr>
          </a:p>
        </p:txBody>
      </p:sp>
      <p:sp>
        <p:nvSpPr>
          <p:cNvPr id="313" name="Google Shape;313;p55"/>
          <p:cNvSpPr txBox="1"/>
          <p:nvPr/>
        </p:nvSpPr>
        <p:spPr>
          <a:xfrm>
            <a:off x="526253" y="470900"/>
            <a:ext cx="88887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000">
                <a:solidFill>
                  <a:srgbClr val="0000C1"/>
                </a:solidFill>
                <a:latin typeface="Helvetica Neue"/>
                <a:ea typeface="Helvetica Neue"/>
                <a:cs typeface="Helvetica Neue"/>
                <a:sym typeface="Helvetica Neue"/>
              </a:rPr>
              <a:t>Media; myter og vrangbilder?</a:t>
            </a:r>
            <a:endParaRPr b="1">
              <a:solidFill>
                <a:srgbClr val="0000C1"/>
              </a:solidFill>
              <a:latin typeface="Helvetica Neue"/>
              <a:ea typeface="Helvetica Neue"/>
              <a:cs typeface="Helvetica Neue"/>
              <a:sym typeface="Helvetica Neue"/>
            </a:endParaRPr>
          </a:p>
        </p:txBody>
      </p:sp>
      <p:sp>
        <p:nvSpPr>
          <p:cNvPr id="314" name="Google Shape;314;p55"/>
          <p:cNvSpPr/>
          <p:nvPr/>
        </p:nvSpPr>
        <p:spPr>
          <a:xfrm>
            <a:off x="8291975" y="963400"/>
            <a:ext cx="3576000" cy="1943100"/>
          </a:xfrm>
          <a:prstGeom prst="rect">
            <a:avLst/>
          </a:prstGeom>
          <a:solidFill>
            <a:srgbClr val="FFA366"/>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lt1"/>
              </a:buClr>
              <a:buSzPts val="1800"/>
              <a:buFont typeface="Cambria"/>
              <a:buNone/>
            </a:pPr>
            <a:r>
              <a:rPr lang="en-US" sz="1900">
                <a:solidFill>
                  <a:srgbClr val="0000C1"/>
                </a:solidFill>
                <a:latin typeface="Helvetica Neue"/>
                <a:ea typeface="Helvetica Neue"/>
                <a:cs typeface="Helvetica Neue"/>
                <a:sym typeface="Helvetica Neue"/>
              </a:rPr>
              <a:t>Underlegenhet-overlegenhet</a:t>
            </a:r>
            <a:endParaRPr sz="1900">
              <a:solidFill>
                <a:srgbClr val="0000C1"/>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lt1"/>
              </a:buClr>
              <a:buSzPts val="1800"/>
              <a:buFont typeface="Cambria"/>
              <a:buNone/>
            </a:pPr>
            <a:r>
              <a:rPr lang="en-US" sz="1900">
                <a:solidFill>
                  <a:srgbClr val="0000C1"/>
                </a:solidFill>
                <a:latin typeface="Helvetica Neue"/>
                <a:ea typeface="Helvetica Neue"/>
                <a:cs typeface="Helvetica Neue"/>
                <a:sym typeface="Helvetica Neue"/>
              </a:rPr>
              <a:t>Underutvikling-Utvikling</a:t>
            </a:r>
            <a:endParaRPr sz="1900">
              <a:solidFill>
                <a:srgbClr val="0000C1"/>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SzPts val="1800"/>
              <a:buFont typeface="Cambria"/>
              <a:buNone/>
            </a:pPr>
            <a:r>
              <a:rPr lang="en-US" sz="1900">
                <a:solidFill>
                  <a:srgbClr val="0000C1"/>
                </a:solidFill>
                <a:latin typeface="Helvetica Neue"/>
                <a:ea typeface="Helvetica Neue"/>
                <a:cs typeface="Helvetica Neue"/>
                <a:sym typeface="Helvetica Neue"/>
              </a:rPr>
              <a:t>Fattig – rik</a:t>
            </a:r>
            <a:endParaRPr sz="1900">
              <a:solidFill>
                <a:srgbClr val="0000C1"/>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SzPts val="1800"/>
              <a:buFont typeface="Cambria"/>
              <a:buNone/>
            </a:pPr>
            <a:r>
              <a:rPr lang="en-US" sz="1900">
                <a:solidFill>
                  <a:srgbClr val="0000C1"/>
                </a:solidFill>
                <a:latin typeface="Helvetica Neue"/>
                <a:ea typeface="Helvetica Neue"/>
                <a:cs typeface="Helvetica Neue"/>
                <a:sym typeface="Helvetica Neue"/>
              </a:rPr>
              <a:t>Undertrykt-undertrykker</a:t>
            </a:r>
            <a:endParaRPr sz="1900">
              <a:solidFill>
                <a:srgbClr val="0000C1"/>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lt1"/>
              </a:buClr>
              <a:buSzPts val="1800"/>
              <a:buFont typeface="Cambria"/>
              <a:buNone/>
            </a:pPr>
            <a:r>
              <a:rPr lang="en-US" sz="1900">
                <a:solidFill>
                  <a:srgbClr val="0000C1"/>
                </a:solidFill>
                <a:latin typeface="Helvetica Neue"/>
                <a:ea typeface="Helvetica Neue"/>
                <a:cs typeface="Helvetica Neue"/>
                <a:sym typeface="Helvetica Neue"/>
              </a:rPr>
              <a:t>Hjelpetrengende-helt</a:t>
            </a:r>
            <a:endParaRPr sz="1900">
              <a:solidFill>
                <a:srgbClr val="0000C1"/>
              </a:solidFill>
              <a:latin typeface="Helvetica Neue"/>
              <a:ea typeface="Helvetica Neue"/>
              <a:cs typeface="Helvetica Neue"/>
              <a:sym typeface="Helvetica Neue"/>
            </a:endParaRPr>
          </a:p>
          <a:p>
            <a:pPr indent="0" lvl="0" marL="0" marR="0" rtl="0" algn="l">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id="315" name="Google Shape;315;p55"/>
          <p:cNvPicPr preferRelativeResize="0"/>
          <p:nvPr/>
        </p:nvPicPr>
        <p:blipFill rotWithShape="1">
          <a:blip r:embed="rId3">
            <a:alphaModFix/>
          </a:blip>
          <a:srcRect b="0" l="0" r="0" t="0"/>
          <a:stretch/>
        </p:blipFill>
        <p:spPr>
          <a:xfrm>
            <a:off x="7100495" y="2971826"/>
            <a:ext cx="4881775" cy="3096774"/>
          </a:xfrm>
          <a:prstGeom prst="rect">
            <a:avLst/>
          </a:prstGeom>
          <a:noFill/>
          <a:ln>
            <a:noFill/>
          </a:ln>
        </p:spPr>
      </p:pic>
      <p:sp>
        <p:nvSpPr>
          <p:cNvPr id="316" name="Google Shape;316;p55"/>
          <p:cNvSpPr/>
          <p:nvPr/>
        </p:nvSpPr>
        <p:spPr>
          <a:xfrm>
            <a:off x="0" y="5971592"/>
            <a:ext cx="12192000" cy="886500"/>
          </a:xfrm>
          <a:prstGeom prst="rect">
            <a:avLst/>
          </a:prstGeom>
          <a:solidFill>
            <a:srgbClr val="0000C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OD_White_RGB.png" id="317" name="Google Shape;317;p55"/>
          <p:cNvPicPr preferRelativeResize="0"/>
          <p:nvPr/>
        </p:nvPicPr>
        <p:blipFill rotWithShape="1">
          <a:blip r:embed="rId4">
            <a:alphaModFix/>
          </a:blip>
          <a:srcRect b="0" l="0" r="0" t="0"/>
          <a:stretch/>
        </p:blipFill>
        <p:spPr>
          <a:xfrm>
            <a:off x="460375" y="6136343"/>
            <a:ext cx="999082" cy="5569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66"/>
        </a:solidFill>
      </p:bgPr>
    </p:bg>
    <p:spTree>
      <p:nvGrpSpPr>
        <p:cNvPr id="321" name="Shape 321"/>
        <p:cNvGrpSpPr/>
        <p:nvPr/>
      </p:nvGrpSpPr>
      <p:grpSpPr>
        <a:xfrm>
          <a:off x="0" y="0"/>
          <a:ext cx="0" cy="0"/>
          <a:chOff x="0" y="0"/>
          <a:chExt cx="0" cy="0"/>
        </a:xfrm>
      </p:grpSpPr>
      <p:sp>
        <p:nvSpPr>
          <p:cNvPr descr="OD_White_RGB.png" id="322" name="Google Shape;322;p56"/>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323" name="Google Shape;323;p56"/>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324" name="Google Shape;324;p56"/>
          <p:cNvSpPr txBox="1"/>
          <p:nvPr/>
        </p:nvSpPr>
        <p:spPr>
          <a:xfrm>
            <a:off x="1630475" y="774900"/>
            <a:ext cx="8774700" cy="45804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2000"/>
              <a:buFont typeface="Arial"/>
              <a:buNone/>
            </a:pPr>
            <a:r>
              <a:t/>
            </a:r>
            <a:endParaRPr i="1" sz="3200">
              <a:solidFill>
                <a:srgbClr val="5B2EA3"/>
              </a:solidFill>
              <a:latin typeface="Helvetica Neue"/>
              <a:ea typeface="Helvetica Neue"/>
              <a:cs typeface="Helvetica Neue"/>
              <a:sym typeface="Helvetica Neue"/>
            </a:endParaRPr>
          </a:p>
          <a:p>
            <a:pPr indent="0" lvl="0" marL="0" rtl="0" algn="ctr">
              <a:spcBef>
                <a:spcPts val="1000"/>
              </a:spcBef>
              <a:spcAft>
                <a:spcPts val="0"/>
              </a:spcAft>
              <a:buClr>
                <a:schemeClr val="dk1"/>
              </a:buClr>
              <a:buSzPts val="2000"/>
              <a:buFont typeface="Arial"/>
              <a:buNone/>
            </a:pPr>
            <a:r>
              <a:rPr b="1" i="1" lang="en-US" sz="3200">
                <a:solidFill>
                  <a:srgbClr val="0000C1"/>
                </a:solidFill>
                <a:latin typeface="Helvetica Neue"/>
                <a:ea typeface="Helvetica Neue"/>
                <a:cs typeface="Helvetica Neue"/>
                <a:sym typeface="Helvetica Neue"/>
              </a:rPr>
              <a:t>“Poverty is not an accident. Like slavery and apartheid, it is man-made and can be removed by the actions of human beings”</a:t>
            </a:r>
            <a:endParaRPr b="1" i="1" sz="3200">
              <a:solidFill>
                <a:srgbClr val="0000C1"/>
              </a:solidFill>
              <a:latin typeface="Helvetica Neue"/>
              <a:ea typeface="Helvetica Neue"/>
              <a:cs typeface="Helvetica Neue"/>
              <a:sym typeface="Helvetica Neue"/>
            </a:endParaRPr>
          </a:p>
          <a:p>
            <a:pPr indent="0" lvl="0" marL="0" rtl="0" algn="ctr">
              <a:spcBef>
                <a:spcPts val="1000"/>
              </a:spcBef>
              <a:spcAft>
                <a:spcPts val="0"/>
              </a:spcAft>
              <a:buClr>
                <a:schemeClr val="dk1"/>
              </a:buClr>
              <a:buSzPts val="2000"/>
              <a:buFont typeface="Arial"/>
              <a:buNone/>
            </a:pPr>
            <a:r>
              <a:rPr b="1" i="1" lang="en-US" sz="3200">
                <a:solidFill>
                  <a:srgbClr val="0000C1"/>
                </a:solidFill>
                <a:latin typeface="Helvetica Neue"/>
                <a:ea typeface="Helvetica Neue"/>
                <a:cs typeface="Helvetica Neue"/>
                <a:sym typeface="Helvetica Neue"/>
              </a:rPr>
              <a:t> </a:t>
            </a:r>
            <a:br>
              <a:rPr b="1" i="1" lang="en-US" sz="3200">
                <a:solidFill>
                  <a:srgbClr val="0000C1"/>
                </a:solidFill>
                <a:latin typeface="Helvetica Neue"/>
                <a:ea typeface="Helvetica Neue"/>
                <a:cs typeface="Helvetica Neue"/>
                <a:sym typeface="Helvetica Neue"/>
              </a:rPr>
            </a:br>
            <a:r>
              <a:rPr b="1" i="1" lang="en-US" sz="3200">
                <a:solidFill>
                  <a:srgbClr val="0000C1"/>
                </a:solidFill>
                <a:latin typeface="Helvetica Neue"/>
                <a:ea typeface="Helvetica Neue"/>
                <a:cs typeface="Helvetica Neue"/>
                <a:sym typeface="Helvetica Neue"/>
              </a:rPr>
              <a:t>(Nelson Mandela)</a:t>
            </a:r>
            <a:endParaRPr b="1" i="1" sz="3200">
              <a:solidFill>
                <a:srgbClr val="0000C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3600"/>
              <a:buFont typeface="Arial"/>
              <a:buNone/>
            </a:pPr>
            <a:r>
              <a:t/>
            </a:r>
            <a:endParaRPr b="1" sz="36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7E28"/>
        </a:solidFill>
      </p:bgPr>
    </p:bg>
    <p:spTree>
      <p:nvGrpSpPr>
        <p:cNvPr id="187" name="Shape 187"/>
        <p:cNvGrpSpPr/>
        <p:nvPr/>
      </p:nvGrpSpPr>
      <p:grpSpPr>
        <a:xfrm>
          <a:off x="0" y="0"/>
          <a:ext cx="0" cy="0"/>
          <a:chOff x="0" y="0"/>
          <a:chExt cx="0" cy="0"/>
        </a:xfrm>
      </p:grpSpPr>
      <p:sp>
        <p:nvSpPr>
          <p:cNvPr id="188" name="Google Shape;188;p39"/>
          <p:cNvSpPr txBox="1"/>
          <p:nvPr>
            <p:ph type="ctrTitle"/>
          </p:nvPr>
        </p:nvSpPr>
        <p:spPr>
          <a:xfrm>
            <a:off x="1691400" y="1782450"/>
            <a:ext cx="8809200" cy="3293100"/>
          </a:xfrm>
          <a:prstGeom prst="rect">
            <a:avLst/>
          </a:prstGeom>
          <a:solidFill>
            <a:srgbClr val="FFF1E7"/>
          </a:solidFill>
        </p:spPr>
        <p:txBody>
          <a:bodyPr anchorCtr="0" anchor="ctr" bIns="91425" lIns="91425" spcFirstLastPara="1" rIns="91425" wrap="square" tIns="91425">
            <a:noAutofit/>
          </a:bodyPr>
          <a:lstStyle/>
          <a:p>
            <a:pPr indent="0" lvl="0" marL="0" rtl="0" algn="ctr">
              <a:spcBef>
                <a:spcPts val="0"/>
              </a:spcBef>
              <a:spcAft>
                <a:spcPts val="0"/>
              </a:spcAft>
              <a:buNone/>
            </a:pPr>
            <a:r>
              <a:rPr b="1" lang="en-US" sz="5400">
                <a:solidFill>
                  <a:srgbClr val="0000C1"/>
                </a:solidFill>
                <a:latin typeface="Helvetica Neue"/>
                <a:ea typeface="Helvetica Neue"/>
                <a:cs typeface="Helvetica Neue"/>
                <a:sym typeface="Helvetica Neue"/>
              </a:rPr>
              <a:t>HVORFOR OD ER RELEVANT FOR UNDERVISNINGEN! </a:t>
            </a:r>
            <a:endParaRPr b="1" sz="5400">
              <a:solidFill>
                <a:srgbClr val="0000C1"/>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66"/>
        </a:solidFill>
      </p:bgPr>
    </p:bg>
    <p:spTree>
      <p:nvGrpSpPr>
        <p:cNvPr id="328" name="Shape 328"/>
        <p:cNvGrpSpPr/>
        <p:nvPr/>
      </p:nvGrpSpPr>
      <p:grpSpPr>
        <a:xfrm>
          <a:off x="0" y="0"/>
          <a:ext cx="0" cy="0"/>
          <a:chOff x="0" y="0"/>
          <a:chExt cx="0" cy="0"/>
        </a:xfrm>
      </p:grpSpPr>
      <p:sp>
        <p:nvSpPr>
          <p:cNvPr id="329" name="Google Shape;329;p57"/>
          <p:cNvSpPr/>
          <p:nvPr/>
        </p:nvSpPr>
        <p:spPr>
          <a:xfrm>
            <a:off x="3000375" y="394375"/>
            <a:ext cx="5970600" cy="989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4000">
                <a:solidFill>
                  <a:srgbClr val="0000C1"/>
                </a:solidFill>
                <a:latin typeface="Helvetica Neue"/>
                <a:ea typeface="Helvetica Neue"/>
                <a:cs typeface="Helvetica Neue"/>
                <a:sym typeface="Helvetica Neue"/>
              </a:rPr>
              <a:t>TV-Aksjonen </a:t>
            </a:r>
            <a:endParaRPr b="1" sz="4000">
              <a:solidFill>
                <a:srgbClr val="0000C1"/>
              </a:solidFill>
              <a:latin typeface="Helvetica Neue"/>
              <a:ea typeface="Helvetica Neue"/>
              <a:cs typeface="Helvetica Neue"/>
              <a:sym typeface="Helvetica Neue"/>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Leger uten grenser (Foto: Foto: Gilles Saussier)" id="330" name="Google Shape;330;p57"/>
          <p:cNvPicPr preferRelativeResize="0"/>
          <p:nvPr/>
        </p:nvPicPr>
        <p:blipFill rotWithShape="1">
          <a:blip r:embed="rId3">
            <a:alphaModFix/>
          </a:blip>
          <a:srcRect b="0" l="0" r="0" t="0"/>
          <a:stretch/>
        </p:blipFill>
        <p:spPr>
          <a:xfrm>
            <a:off x="2382150" y="1227700"/>
            <a:ext cx="7427699" cy="4193793"/>
          </a:xfrm>
          <a:prstGeom prst="rect">
            <a:avLst/>
          </a:prstGeom>
          <a:noFill/>
          <a:ln>
            <a:noFill/>
          </a:ln>
        </p:spPr>
      </p:pic>
      <p:sp>
        <p:nvSpPr>
          <p:cNvPr id="331" name="Google Shape;331;p57"/>
          <p:cNvSpPr/>
          <p:nvPr/>
        </p:nvSpPr>
        <p:spPr>
          <a:xfrm>
            <a:off x="2125325" y="5950350"/>
            <a:ext cx="7427700" cy="557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900">
                <a:solidFill>
                  <a:srgbClr val="0000C1"/>
                </a:solidFill>
                <a:latin typeface="Helvetica Neue"/>
                <a:ea typeface="Helvetica Neue"/>
                <a:cs typeface="Helvetica Neue"/>
                <a:sym typeface="Helvetica Neue"/>
              </a:rPr>
              <a:t>”Her kan du lese om Leger Uten Grenser og hva  pengene til aksjonen skal brukes til.”</a:t>
            </a:r>
            <a:endParaRPr sz="2500">
              <a:solidFill>
                <a:srgbClr val="0000C1"/>
              </a:solidFill>
              <a:latin typeface="Helvetica Neue"/>
              <a:ea typeface="Helvetica Neue"/>
              <a:cs typeface="Helvetica Neue"/>
              <a:sym typeface="Helvetica Neue"/>
            </a:endParaRPr>
          </a:p>
        </p:txBody>
      </p:sp>
      <p:pic>
        <p:nvPicPr>
          <p:cNvPr descr="OD_White_RGB.png" id="332" name="Google Shape;332;p57"/>
          <p:cNvPicPr preferRelativeResize="0"/>
          <p:nvPr/>
        </p:nvPicPr>
        <p:blipFill rotWithShape="1">
          <a:blip r:embed="rId4">
            <a:alphaModFix/>
          </a:blip>
          <a:srcRect b="0" l="0" r="0" t="0"/>
          <a:stretch/>
        </p:blipFill>
        <p:spPr>
          <a:xfrm>
            <a:off x="460375" y="6136343"/>
            <a:ext cx="999082" cy="5569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1"/>
        </a:solidFill>
      </p:bgPr>
    </p:bg>
    <p:spTree>
      <p:nvGrpSpPr>
        <p:cNvPr id="336" name="Shape 336"/>
        <p:cNvGrpSpPr/>
        <p:nvPr/>
      </p:nvGrpSpPr>
      <p:grpSpPr>
        <a:xfrm>
          <a:off x="0" y="0"/>
          <a:ext cx="0" cy="0"/>
          <a:chOff x="0" y="0"/>
          <a:chExt cx="0" cy="0"/>
        </a:xfrm>
      </p:grpSpPr>
      <p:sp>
        <p:nvSpPr>
          <p:cNvPr id="337" name="Google Shape;337;p58"/>
          <p:cNvSpPr txBox="1"/>
          <p:nvPr>
            <p:ph idx="1" type="body"/>
          </p:nvPr>
        </p:nvSpPr>
        <p:spPr>
          <a:xfrm>
            <a:off x="838200" y="1825625"/>
            <a:ext cx="10515600" cy="4351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lnSpc>
                <a:spcPct val="80000"/>
              </a:lnSpc>
              <a:spcBef>
                <a:spcPts val="1000"/>
              </a:spcBef>
              <a:spcAft>
                <a:spcPts val="0"/>
              </a:spcAft>
              <a:buNone/>
            </a:pPr>
            <a:r>
              <a:t/>
            </a:r>
            <a:endParaRPr/>
          </a:p>
          <a:p>
            <a:pPr indent="0" lvl="0" marL="0" rtl="0" algn="l">
              <a:lnSpc>
                <a:spcPct val="80000"/>
              </a:lnSpc>
              <a:spcBef>
                <a:spcPts val="1000"/>
              </a:spcBef>
              <a:spcAft>
                <a:spcPts val="0"/>
              </a:spcAft>
              <a:buClr>
                <a:schemeClr val="dk1"/>
              </a:buClr>
              <a:buSzPts val="1800"/>
              <a:buFont typeface="Noto Sans Symbols"/>
              <a:buNone/>
            </a:pPr>
            <a:r>
              <a:t/>
            </a:r>
            <a:endParaRPr sz="3600">
              <a:solidFill>
                <a:srgbClr val="FFA366"/>
              </a:solidFill>
              <a:latin typeface="Helvetica Neue"/>
              <a:ea typeface="Helvetica Neue"/>
              <a:cs typeface="Helvetica Neue"/>
              <a:sym typeface="Helvetica Neue"/>
            </a:endParaRPr>
          </a:p>
          <a:p>
            <a:pPr indent="-228600" lvl="0" marL="228600" rtl="0" algn="ctr">
              <a:lnSpc>
                <a:spcPct val="80000"/>
              </a:lnSpc>
              <a:spcBef>
                <a:spcPts val="1000"/>
              </a:spcBef>
              <a:spcAft>
                <a:spcPts val="0"/>
              </a:spcAft>
              <a:buNone/>
            </a:pPr>
            <a:r>
              <a:t/>
            </a:r>
            <a:endParaRPr sz="2500">
              <a:solidFill>
                <a:srgbClr val="FFA366"/>
              </a:solidFill>
              <a:latin typeface="Helvetica Neue"/>
              <a:ea typeface="Helvetica Neue"/>
              <a:cs typeface="Helvetica Neue"/>
              <a:sym typeface="Helvetica Neue"/>
            </a:endParaRPr>
          </a:p>
          <a:p>
            <a:pPr indent="-228600" lvl="0" marL="228600" rtl="0" algn="ctr">
              <a:lnSpc>
                <a:spcPct val="80000"/>
              </a:lnSpc>
              <a:spcBef>
                <a:spcPts val="1000"/>
              </a:spcBef>
              <a:spcAft>
                <a:spcPts val="0"/>
              </a:spcAft>
              <a:buNone/>
            </a:pPr>
            <a:r>
              <a:t/>
            </a:r>
            <a:endParaRPr sz="2500">
              <a:solidFill>
                <a:srgbClr val="FFA366"/>
              </a:solidFill>
              <a:latin typeface="Helvetica Neue"/>
              <a:ea typeface="Helvetica Neue"/>
              <a:cs typeface="Helvetica Neue"/>
              <a:sym typeface="Helvetica Neue"/>
            </a:endParaRPr>
          </a:p>
          <a:p>
            <a:pPr indent="-228600" lvl="0" marL="228600" rtl="0" algn="ctr">
              <a:lnSpc>
                <a:spcPct val="80000"/>
              </a:lnSpc>
              <a:spcBef>
                <a:spcPts val="1000"/>
              </a:spcBef>
              <a:spcAft>
                <a:spcPts val="0"/>
              </a:spcAft>
              <a:buClr>
                <a:schemeClr val="dk1"/>
              </a:buClr>
              <a:buSzPts val="1600"/>
              <a:buFont typeface="Noto Sans Symbols"/>
              <a:buNone/>
            </a:pPr>
            <a:r>
              <a:rPr lang="en-US" sz="2500">
                <a:solidFill>
                  <a:srgbClr val="FFA366"/>
                </a:solidFill>
                <a:latin typeface="Helvetica Neue"/>
                <a:ea typeface="Helvetica Neue"/>
                <a:cs typeface="Helvetica Neue"/>
                <a:sym typeface="Helvetica Neue"/>
              </a:rPr>
              <a:t>Bildetekst: ”Sterkt møte. Dag Tore, en bussjåfør fra Tromsø fikk et sterkt møte med Sierra Leone” (TV-aksjonen, 2006)</a:t>
            </a:r>
            <a:endParaRPr sz="3700">
              <a:solidFill>
                <a:srgbClr val="FFA366"/>
              </a:solidFill>
              <a:latin typeface="Helvetica Neue"/>
              <a:ea typeface="Helvetica Neue"/>
              <a:cs typeface="Helvetica Neue"/>
              <a:sym typeface="Helvetica Neue"/>
            </a:endParaRPr>
          </a:p>
          <a:p>
            <a:pPr indent="-228600" lvl="0" marL="228600" rtl="0" algn="l">
              <a:lnSpc>
                <a:spcPct val="80000"/>
              </a:lnSpc>
              <a:spcBef>
                <a:spcPts val="1000"/>
              </a:spcBef>
              <a:spcAft>
                <a:spcPts val="0"/>
              </a:spcAft>
              <a:buClr>
                <a:schemeClr val="dk1"/>
              </a:buClr>
              <a:buSzPts val="1800"/>
              <a:buFont typeface="Noto Sans Symbols"/>
              <a:buNone/>
            </a:pPr>
            <a:r>
              <a:t/>
            </a:r>
            <a:endParaRPr>
              <a:latin typeface="Cambria"/>
              <a:ea typeface="Cambria"/>
              <a:cs typeface="Cambria"/>
              <a:sym typeface="Cambria"/>
            </a:endParaRPr>
          </a:p>
          <a:p>
            <a:pPr indent="0" lvl="0" marL="0" rtl="0" algn="l">
              <a:spcBef>
                <a:spcPts val="1000"/>
              </a:spcBef>
              <a:spcAft>
                <a:spcPts val="0"/>
              </a:spcAft>
              <a:buNone/>
            </a:pPr>
            <a:r>
              <a:t/>
            </a:r>
            <a:endParaRPr/>
          </a:p>
        </p:txBody>
      </p:sp>
      <p:pic>
        <p:nvPicPr>
          <p:cNvPr descr="hender (NRK)" id="338" name="Google Shape;338;p58"/>
          <p:cNvPicPr preferRelativeResize="0"/>
          <p:nvPr>
            <p:ph type="title"/>
          </p:nvPr>
        </p:nvPicPr>
        <p:blipFill rotWithShape="1">
          <a:blip r:embed="rId3">
            <a:alphaModFix/>
          </a:blip>
          <a:srcRect b="0" l="0" r="0" t="0"/>
          <a:stretch/>
        </p:blipFill>
        <p:spPr>
          <a:xfrm>
            <a:off x="1520100" y="415775"/>
            <a:ext cx="9151800" cy="4667400"/>
          </a:xfrm>
          <a:prstGeom prst="rect">
            <a:avLst/>
          </a:prstGeom>
          <a:solidFill>
            <a:srgbClr val="FFFFFF"/>
          </a:solidFill>
          <a:ln cap="sq" cmpd="sng" w="31750">
            <a:solidFill>
              <a:srgbClr val="404040"/>
            </a:solidFill>
            <a:prstDash val="solid"/>
            <a:miter lim="800000"/>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66"/>
        </a:solidFill>
      </p:bgPr>
    </p:bg>
    <p:spTree>
      <p:nvGrpSpPr>
        <p:cNvPr id="343" name="Shape 343"/>
        <p:cNvGrpSpPr/>
        <p:nvPr/>
      </p:nvGrpSpPr>
      <p:grpSpPr>
        <a:xfrm>
          <a:off x="0" y="0"/>
          <a:ext cx="0" cy="0"/>
          <a:chOff x="0" y="0"/>
          <a:chExt cx="0" cy="0"/>
        </a:xfrm>
      </p:grpSpPr>
      <p:sp>
        <p:nvSpPr>
          <p:cNvPr id="344" name="Google Shape;344;p59"/>
          <p:cNvSpPr txBox="1"/>
          <p:nvPr>
            <p:ph idx="1" type="body"/>
          </p:nvPr>
        </p:nvSpPr>
        <p:spPr>
          <a:xfrm>
            <a:off x="1007875" y="723050"/>
            <a:ext cx="10298100" cy="5346300"/>
          </a:xfrm>
          <a:prstGeom prst="rect">
            <a:avLst/>
          </a:prstGeom>
          <a:noFill/>
          <a:ln>
            <a:noFill/>
          </a:ln>
        </p:spPr>
        <p:txBody>
          <a:bodyPr anchorCtr="0" anchor="t" bIns="45700" lIns="91425" spcFirstLastPara="1" rIns="91425" wrap="square" tIns="45700">
            <a:noAutofit/>
          </a:bodyPr>
          <a:lstStyle/>
          <a:p>
            <a:pPr indent="0" lvl="0" marL="228600" rtl="0" algn="ctr">
              <a:lnSpc>
                <a:spcPct val="100000"/>
              </a:lnSpc>
              <a:spcBef>
                <a:spcPts val="0"/>
              </a:spcBef>
              <a:spcAft>
                <a:spcPts val="0"/>
              </a:spcAft>
              <a:buSzPts val="2800"/>
              <a:buNone/>
            </a:pPr>
            <a:r>
              <a:t/>
            </a:r>
            <a:endParaRPr sz="2800"/>
          </a:p>
          <a:p>
            <a:pPr indent="0" lvl="0" marL="228600" rtl="0" algn="ctr">
              <a:lnSpc>
                <a:spcPct val="100000"/>
              </a:lnSpc>
              <a:spcBef>
                <a:spcPts val="1000"/>
              </a:spcBef>
              <a:spcAft>
                <a:spcPts val="0"/>
              </a:spcAft>
              <a:buSzPts val="2800"/>
              <a:buNone/>
            </a:pPr>
            <a:r>
              <a:rPr i="1" lang="en-US" sz="4000">
                <a:solidFill>
                  <a:srgbClr val="0000C1"/>
                </a:solidFill>
                <a:latin typeface="Helvetica Neue"/>
                <a:ea typeface="Helvetica Neue"/>
                <a:cs typeface="Helvetica Neue"/>
                <a:sym typeface="Helvetica Neue"/>
              </a:rPr>
              <a:t>”What the world needs now is not necessarily to teach the poor how to read and write, </a:t>
            </a:r>
            <a:br>
              <a:rPr i="1" lang="en-US" sz="4000">
                <a:solidFill>
                  <a:srgbClr val="0000C1"/>
                </a:solidFill>
                <a:latin typeface="Helvetica Neue"/>
                <a:ea typeface="Helvetica Neue"/>
                <a:cs typeface="Helvetica Neue"/>
                <a:sym typeface="Helvetica Neue"/>
              </a:rPr>
            </a:br>
            <a:r>
              <a:rPr i="1" lang="en-US" sz="4000">
                <a:solidFill>
                  <a:srgbClr val="0000C1"/>
                </a:solidFill>
                <a:latin typeface="Helvetica Neue"/>
                <a:ea typeface="Helvetica Neue"/>
                <a:cs typeface="Helvetica Neue"/>
                <a:sym typeface="Helvetica Neue"/>
              </a:rPr>
              <a:t>but to </a:t>
            </a:r>
            <a:r>
              <a:rPr b="1" i="1" lang="en-US" sz="4000">
                <a:solidFill>
                  <a:srgbClr val="0000C1"/>
                </a:solidFill>
                <a:latin typeface="Helvetica Neue"/>
                <a:ea typeface="Helvetica Neue"/>
                <a:cs typeface="Helvetica Neue"/>
                <a:sym typeface="Helvetica Neue"/>
              </a:rPr>
              <a:t>re-educate the rich</a:t>
            </a:r>
            <a:r>
              <a:rPr i="1" lang="en-US" sz="4000">
                <a:solidFill>
                  <a:srgbClr val="0000C1"/>
                </a:solidFill>
                <a:latin typeface="Helvetica Neue"/>
                <a:ea typeface="Helvetica Neue"/>
                <a:cs typeface="Helvetica Neue"/>
                <a:sym typeface="Helvetica Neue"/>
              </a:rPr>
              <a:t> in the North”</a:t>
            </a:r>
            <a:endParaRPr sz="4000">
              <a:solidFill>
                <a:srgbClr val="0000C1"/>
              </a:solidFill>
              <a:latin typeface="Helvetica Neue"/>
              <a:ea typeface="Helvetica Neue"/>
              <a:cs typeface="Helvetica Neue"/>
              <a:sym typeface="Helvetica Neue"/>
            </a:endParaRPr>
          </a:p>
          <a:p>
            <a:pPr indent="0" lvl="0" marL="228600" rtl="0" algn="ctr">
              <a:lnSpc>
                <a:spcPct val="100000"/>
              </a:lnSpc>
              <a:spcBef>
                <a:spcPts val="0"/>
              </a:spcBef>
              <a:spcAft>
                <a:spcPts val="0"/>
              </a:spcAft>
              <a:buSzPts val="1800"/>
              <a:buNone/>
            </a:pPr>
            <a:r>
              <a:t/>
            </a:r>
            <a:endParaRPr sz="4000">
              <a:solidFill>
                <a:srgbClr val="0000C1"/>
              </a:solidFill>
              <a:latin typeface="Helvetica Neue"/>
              <a:ea typeface="Helvetica Neue"/>
              <a:cs typeface="Helvetica Neue"/>
              <a:sym typeface="Helvetica Neue"/>
            </a:endParaRPr>
          </a:p>
          <a:p>
            <a:pPr indent="0" lvl="0" marL="228600" rtl="0" algn="ctr">
              <a:lnSpc>
                <a:spcPct val="100000"/>
              </a:lnSpc>
              <a:spcBef>
                <a:spcPts val="0"/>
              </a:spcBef>
              <a:spcAft>
                <a:spcPts val="0"/>
              </a:spcAft>
              <a:buSzPts val="1800"/>
              <a:buNone/>
            </a:pPr>
            <a:r>
              <a:t/>
            </a:r>
            <a:endParaRPr sz="4000">
              <a:solidFill>
                <a:srgbClr val="0000C1"/>
              </a:solidFill>
              <a:latin typeface="Helvetica Neue"/>
              <a:ea typeface="Helvetica Neue"/>
              <a:cs typeface="Helvetica Neue"/>
              <a:sym typeface="Helvetica Neue"/>
            </a:endParaRPr>
          </a:p>
          <a:p>
            <a:pPr indent="0" lvl="0" marL="228600" rtl="0" algn="ctr">
              <a:lnSpc>
                <a:spcPct val="100000"/>
              </a:lnSpc>
              <a:spcBef>
                <a:spcPts val="0"/>
              </a:spcBef>
              <a:spcAft>
                <a:spcPts val="0"/>
              </a:spcAft>
              <a:buSzPts val="1800"/>
              <a:buNone/>
            </a:pPr>
            <a:r>
              <a:rPr lang="en-US" sz="3000">
                <a:solidFill>
                  <a:srgbClr val="0000C1"/>
                </a:solidFill>
                <a:latin typeface="Helvetica Neue"/>
                <a:ea typeface="Helvetica Neue"/>
                <a:cs typeface="Helvetica Neue"/>
                <a:sym typeface="Helvetica Neue"/>
              </a:rPr>
              <a:t>Sibusiso M. Bengu, Rio 92.</a:t>
            </a:r>
            <a:endParaRPr sz="3000">
              <a:solidFill>
                <a:srgbClr val="0000C1"/>
              </a:solidFill>
              <a:latin typeface="Helvetica Neue"/>
              <a:ea typeface="Helvetica Neue"/>
              <a:cs typeface="Helvetica Neue"/>
              <a:sym typeface="Helvetica Neue"/>
            </a:endParaRPr>
          </a:p>
          <a:p>
            <a:pPr indent="0" lvl="0" marL="228600" rtl="0" algn="ctr">
              <a:lnSpc>
                <a:spcPct val="100000"/>
              </a:lnSpc>
              <a:spcBef>
                <a:spcPts val="0"/>
              </a:spcBef>
              <a:spcAft>
                <a:spcPts val="0"/>
              </a:spcAft>
              <a:buSzPts val="1800"/>
              <a:buNone/>
            </a:pPr>
            <a:r>
              <a:rPr lang="en-US" sz="3000">
                <a:solidFill>
                  <a:srgbClr val="0000C1"/>
                </a:solidFill>
                <a:latin typeface="Helvetica Neue"/>
                <a:ea typeface="Helvetica Neue"/>
                <a:cs typeface="Helvetica Neue"/>
                <a:sym typeface="Helvetica Neue"/>
              </a:rPr>
              <a:t>Minister of Education under Nelson Mandela</a:t>
            </a:r>
            <a:br>
              <a:rPr lang="en-US" sz="4000">
                <a:solidFill>
                  <a:srgbClr val="0000C1"/>
                </a:solidFill>
                <a:latin typeface="Helvetica Neue"/>
                <a:ea typeface="Helvetica Neue"/>
                <a:cs typeface="Helvetica Neue"/>
                <a:sym typeface="Helvetica Neue"/>
              </a:rPr>
            </a:br>
            <a:endParaRPr sz="4000">
              <a:solidFill>
                <a:srgbClr val="0000C1"/>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60"/>
          <p:cNvSpPr txBox="1"/>
          <p:nvPr>
            <p:ph type="title"/>
          </p:nvPr>
        </p:nvSpPr>
        <p:spPr>
          <a:xfrm>
            <a:off x="838200" y="365125"/>
            <a:ext cx="10515600" cy="13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60"/>
          <p:cNvSpPr txBox="1"/>
          <p:nvPr>
            <p:ph idx="1" type="body"/>
          </p:nvPr>
        </p:nvSpPr>
        <p:spPr>
          <a:xfrm>
            <a:off x="838200" y="1825625"/>
            <a:ext cx="10515600" cy="4351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351" name="Google Shape;351;p60"/>
          <p:cNvPicPr preferRelativeResize="0"/>
          <p:nvPr/>
        </p:nvPicPr>
        <p:blipFill>
          <a:blip r:embed="rId3">
            <a:alphaModFix/>
          </a:blip>
          <a:stretch>
            <a:fillRect/>
          </a:stretch>
        </p:blipFill>
        <p:spPr>
          <a:xfrm>
            <a:off x="285750" y="262925"/>
            <a:ext cx="11796700" cy="6052925"/>
          </a:xfrm>
          <a:prstGeom prst="rect">
            <a:avLst/>
          </a:prstGeom>
          <a:noFill/>
          <a:ln>
            <a:noFill/>
          </a:ln>
        </p:spPr>
      </p:pic>
      <p:sp>
        <p:nvSpPr>
          <p:cNvPr id="352" name="Google Shape;352;p60"/>
          <p:cNvSpPr txBox="1"/>
          <p:nvPr/>
        </p:nvSpPr>
        <p:spPr>
          <a:xfrm>
            <a:off x="1205450" y="4355450"/>
            <a:ext cx="9957300" cy="1486800"/>
          </a:xfrm>
          <a:prstGeom prst="rect">
            <a:avLst/>
          </a:prstGeom>
          <a:solidFill>
            <a:srgbClr val="F2F2FE"/>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700">
                <a:solidFill>
                  <a:srgbClr val="0000C1"/>
                </a:solidFill>
                <a:latin typeface="Helvetica Neue"/>
                <a:ea typeface="Helvetica Neue"/>
                <a:cs typeface="Helvetica Neue"/>
                <a:sym typeface="Helvetica Neue"/>
              </a:rPr>
              <a:t>HVORDAN FREMSTILLER OD GLOBALE SAMMENHENGER?</a:t>
            </a:r>
            <a:endParaRPr sz="100">
              <a:solidFill>
                <a:srgbClr val="0000C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7"/>
        </a:solidFill>
      </p:bgPr>
    </p:bg>
    <p:spTree>
      <p:nvGrpSpPr>
        <p:cNvPr id="356" name="Shape 356"/>
        <p:cNvGrpSpPr/>
        <p:nvPr/>
      </p:nvGrpSpPr>
      <p:grpSpPr>
        <a:xfrm>
          <a:off x="0" y="0"/>
          <a:ext cx="0" cy="0"/>
          <a:chOff x="0" y="0"/>
          <a:chExt cx="0" cy="0"/>
        </a:xfrm>
      </p:grpSpPr>
      <p:sp>
        <p:nvSpPr>
          <p:cNvPr descr="OD_White_RGB.png" id="357" name="Google Shape;357;p61"/>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8" name="Google Shape;358;p61"/>
          <p:cNvSpPr txBox="1"/>
          <p:nvPr/>
        </p:nvSpPr>
        <p:spPr>
          <a:xfrm>
            <a:off x="1270800" y="734350"/>
            <a:ext cx="9833700" cy="56112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None/>
            </a:pPr>
            <a:r>
              <a:rPr b="1" lang="en-US" sz="6000">
                <a:solidFill>
                  <a:srgbClr val="FF7E28"/>
                </a:solidFill>
                <a:latin typeface="Helvetica Neue"/>
                <a:ea typeface="Helvetica Neue"/>
                <a:cs typeface="Helvetica Neue"/>
                <a:sym typeface="Helvetica Neue"/>
              </a:rPr>
              <a:t>Hva vil egentlig OD?</a:t>
            </a:r>
            <a:endParaRPr b="1" sz="6000">
              <a:solidFill>
                <a:srgbClr val="FF7E28"/>
              </a:solidFill>
              <a:latin typeface="Helvetica Neue"/>
              <a:ea typeface="Helvetica Neue"/>
              <a:cs typeface="Helvetica Neue"/>
              <a:sym typeface="Helvetica Neue"/>
            </a:endParaRPr>
          </a:p>
          <a:p>
            <a:pPr indent="0" lvl="0" marL="0" rtl="0" algn="ctr">
              <a:spcBef>
                <a:spcPts val="1000"/>
              </a:spcBef>
              <a:spcAft>
                <a:spcPts val="0"/>
              </a:spcAft>
              <a:buNone/>
            </a:pPr>
            <a:r>
              <a:t/>
            </a:r>
            <a:endParaRPr b="1" sz="6000">
              <a:solidFill>
                <a:srgbClr val="660066"/>
              </a:solidFill>
              <a:latin typeface="Helvetica Neue"/>
              <a:ea typeface="Helvetica Neue"/>
              <a:cs typeface="Helvetica Neue"/>
              <a:sym typeface="Helvetica Neue"/>
            </a:endParaRPr>
          </a:p>
          <a:p>
            <a:pPr indent="0" lvl="0" marL="0" rtl="0" algn="ctr">
              <a:spcBef>
                <a:spcPts val="1000"/>
              </a:spcBef>
              <a:spcAft>
                <a:spcPts val="0"/>
              </a:spcAft>
              <a:buNone/>
            </a:pPr>
            <a:r>
              <a:rPr i="1" lang="en-US" sz="4000">
                <a:solidFill>
                  <a:schemeClr val="lt1"/>
                </a:solidFill>
                <a:highlight>
                  <a:srgbClr val="0000C1"/>
                </a:highlight>
                <a:latin typeface="Helvetica Neue"/>
                <a:ea typeface="Helvetica Neue"/>
                <a:cs typeface="Helvetica Neue"/>
                <a:sym typeface="Helvetica Neue"/>
              </a:rPr>
              <a:t>“EN RETTFERDIG VERDEN FORMET AV UNGDOM”</a:t>
            </a:r>
            <a:endParaRPr i="1" sz="4000">
              <a:solidFill>
                <a:schemeClr val="lt1"/>
              </a:solidFill>
              <a:highlight>
                <a:srgbClr val="0000C1"/>
              </a:highlight>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rgbClr val="FFA366"/>
              </a:solidFill>
              <a:highlight>
                <a:srgbClr val="FFA366"/>
              </a:highlight>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7"/>
        </a:solidFill>
      </p:bgPr>
    </p:bg>
    <p:spTree>
      <p:nvGrpSpPr>
        <p:cNvPr id="362" name="Shape 362"/>
        <p:cNvGrpSpPr/>
        <p:nvPr/>
      </p:nvGrpSpPr>
      <p:grpSpPr>
        <a:xfrm>
          <a:off x="0" y="0"/>
          <a:ext cx="0" cy="0"/>
          <a:chOff x="0" y="0"/>
          <a:chExt cx="0" cy="0"/>
        </a:xfrm>
      </p:grpSpPr>
      <p:sp>
        <p:nvSpPr>
          <p:cNvPr descr="OD_White_RGB.png" id="363" name="Google Shape;363;p62"/>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364" name="Google Shape;364;p62"/>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365" name="Google Shape;365;p62"/>
          <p:cNvSpPr txBox="1"/>
          <p:nvPr/>
        </p:nvSpPr>
        <p:spPr>
          <a:xfrm>
            <a:off x="788775" y="774900"/>
            <a:ext cx="10889700" cy="458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US" sz="3000">
                <a:solidFill>
                  <a:schemeClr val="dk1"/>
                </a:solidFill>
                <a:highlight>
                  <a:schemeClr val="lt1"/>
                </a:highlight>
                <a:latin typeface="Helvetica Neue"/>
                <a:ea typeface="Helvetica Neue"/>
                <a:cs typeface="Helvetica Neue"/>
                <a:sym typeface="Helvetica Neue"/>
              </a:rPr>
              <a:t>Meme</a:t>
            </a:r>
            <a:endParaRPr i="1" sz="3000">
              <a:solidFill>
                <a:schemeClr val="dk1"/>
              </a:solidFill>
              <a:highlight>
                <a:srgbClr val="FFFF00"/>
              </a:highlight>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3600"/>
              <a:buFont typeface="Arial"/>
              <a:buNone/>
            </a:pPr>
            <a:r>
              <a:t/>
            </a:r>
            <a:endParaRPr i="1" sz="2000">
              <a:solidFill>
                <a:srgbClr val="262626"/>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3600"/>
              <a:buFont typeface="Arial"/>
              <a:buNone/>
            </a:pPr>
            <a:r>
              <a:t/>
            </a:r>
            <a:endParaRPr i="1" sz="2000">
              <a:solidFill>
                <a:srgbClr val="262626"/>
              </a:solidFill>
              <a:latin typeface="Gill Sans"/>
              <a:ea typeface="Gill Sans"/>
              <a:cs typeface="Gill Sans"/>
              <a:sym typeface="Gill Sans"/>
            </a:endParaRPr>
          </a:p>
        </p:txBody>
      </p:sp>
      <p:pic>
        <p:nvPicPr>
          <p:cNvPr id="366" name="Google Shape;366;p62"/>
          <p:cNvPicPr preferRelativeResize="0"/>
          <p:nvPr/>
        </p:nvPicPr>
        <p:blipFill>
          <a:blip r:embed="rId4">
            <a:alphaModFix/>
          </a:blip>
          <a:stretch>
            <a:fillRect/>
          </a:stretch>
        </p:blipFill>
        <p:spPr>
          <a:xfrm>
            <a:off x="2398125" y="162538"/>
            <a:ext cx="7395742" cy="6532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66"/>
        </a:solidFill>
      </p:bgPr>
    </p:bg>
    <p:spTree>
      <p:nvGrpSpPr>
        <p:cNvPr id="370" name="Shape 370"/>
        <p:cNvGrpSpPr/>
        <p:nvPr/>
      </p:nvGrpSpPr>
      <p:grpSpPr>
        <a:xfrm>
          <a:off x="0" y="0"/>
          <a:ext cx="0" cy="0"/>
          <a:chOff x="0" y="0"/>
          <a:chExt cx="0" cy="0"/>
        </a:xfrm>
      </p:grpSpPr>
      <p:sp>
        <p:nvSpPr>
          <p:cNvPr descr="OD_White_RGB.png" id="371" name="Google Shape;371;p6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372" name="Google Shape;372;p63"/>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373" name="Google Shape;373;p63"/>
          <p:cNvSpPr txBox="1"/>
          <p:nvPr/>
        </p:nvSpPr>
        <p:spPr>
          <a:xfrm>
            <a:off x="1029775" y="1278825"/>
            <a:ext cx="10473300" cy="3190800"/>
          </a:xfrm>
          <a:prstGeom prst="rect">
            <a:avLst/>
          </a:prstGeom>
          <a:noFill/>
          <a:ln>
            <a:noFill/>
          </a:ln>
        </p:spPr>
        <p:txBody>
          <a:bodyPr anchorCtr="0" anchor="t" bIns="91425" lIns="91425" spcFirstLastPara="1" rIns="91425" wrap="square" tIns="91425">
            <a:noAutofit/>
          </a:bodyPr>
          <a:lstStyle/>
          <a:p>
            <a:pPr indent="0" lvl="0" marL="0" rtl="0" algn="ctr">
              <a:spcBef>
                <a:spcPts val="400"/>
              </a:spcBef>
              <a:spcAft>
                <a:spcPts val="0"/>
              </a:spcAft>
              <a:buNone/>
            </a:pPr>
            <a:r>
              <a:rPr b="1" lang="en-US" sz="6000">
                <a:solidFill>
                  <a:srgbClr val="0000C1"/>
                </a:solidFill>
                <a:latin typeface="Helvetica Neue"/>
                <a:ea typeface="Helvetica Neue"/>
                <a:cs typeface="Helvetica Neue"/>
                <a:sym typeface="Helvetica Neue"/>
              </a:rPr>
              <a:t>Men hvordan </a:t>
            </a:r>
            <a:r>
              <a:rPr b="1" lang="en-US" sz="6000">
                <a:solidFill>
                  <a:srgbClr val="0000C1"/>
                </a:solidFill>
                <a:latin typeface="Helvetica Neue"/>
                <a:ea typeface="Helvetica Neue"/>
                <a:cs typeface="Helvetica Neue"/>
                <a:sym typeface="Helvetica Neue"/>
              </a:rPr>
              <a:t>gjør OD læring handlingsbasert i tråd med læreplanene?</a:t>
            </a:r>
            <a:endParaRPr b="1" sz="9300">
              <a:solidFill>
                <a:srgbClr val="0000C1"/>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2000"/>
              <a:buFont typeface="Arial"/>
              <a:buNone/>
            </a:pPr>
            <a:r>
              <a:t/>
            </a:r>
            <a:endParaRPr i="1" sz="2000">
              <a:solidFill>
                <a:srgbClr val="262626"/>
              </a:solidFill>
              <a:latin typeface="Gill Sans"/>
              <a:ea typeface="Gill Sans"/>
              <a:cs typeface="Gill Sans"/>
              <a:sym typeface="Gill Sans"/>
            </a:endParaRPr>
          </a:p>
          <a:p>
            <a:pPr indent="0" lvl="0" marL="0" rtl="0" algn="l">
              <a:spcBef>
                <a:spcPts val="1000"/>
              </a:spcBef>
              <a:spcAft>
                <a:spcPts val="0"/>
              </a:spcAft>
              <a:buClr>
                <a:schemeClr val="dk1"/>
              </a:buClr>
              <a:buSzPts val="2000"/>
              <a:buFont typeface="Arial"/>
              <a:buNone/>
            </a:pPr>
            <a:r>
              <a:t/>
            </a:r>
            <a:endParaRPr i="1" sz="2000">
              <a:solidFill>
                <a:srgbClr val="262626"/>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3600"/>
              <a:buFont typeface="Arial"/>
              <a:buNone/>
            </a:pPr>
            <a:r>
              <a:t/>
            </a:r>
            <a:endParaRPr b="1" sz="36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64"/>
          <p:cNvPicPr preferRelativeResize="0"/>
          <p:nvPr/>
        </p:nvPicPr>
        <p:blipFill>
          <a:blip r:embed="rId3">
            <a:alphaModFix/>
          </a:blip>
          <a:stretch>
            <a:fillRect/>
          </a:stretch>
        </p:blipFill>
        <p:spPr>
          <a:xfrm>
            <a:off x="0" y="-876902"/>
            <a:ext cx="12192000" cy="8132104"/>
          </a:xfrm>
          <a:prstGeom prst="rect">
            <a:avLst/>
          </a:prstGeom>
          <a:noFill/>
          <a:ln>
            <a:noFill/>
          </a:ln>
        </p:spPr>
      </p:pic>
      <p:sp>
        <p:nvSpPr>
          <p:cNvPr id="379" name="Google Shape;379;p64"/>
          <p:cNvSpPr txBox="1"/>
          <p:nvPr>
            <p:ph type="ctrTitle"/>
          </p:nvPr>
        </p:nvSpPr>
        <p:spPr>
          <a:xfrm>
            <a:off x="1960050" y="2489700"/>
            <a:ext cx="8271900" cy="1878600"/>
          </a:xfrm>
          <a:prstGeom prst="rect">
            <a:avLst/>
          </a:prstGeom>
          <a:solidFill>
            <a:srgbClr val="FFA366"/>
          </a:solidFill>
        </p:spPr>
        <p:txBody>
          <a:bodyPr anchorCtr="0" anchor="b" bIns="91425" lIns="91425" spcFirstLastPara="1" rIns="91425" wrap="square" tIns="91425">
            <a:noAutofit/>
          </a:bodyPr>
          <a:lstStyle/>
          <a:p>
            <a:pPr indent="0" lvl="0" marL="0" rtl="0" algn="ctr">
              <a:spcBef>
                <a:spcPts val="0"/>
              </a:spcBef>
              <a:spcAft>
                <a:spcPts val="0"/>
              </a:spcAft>
              <a:buNone/>
            </a:pPr>
            <a:r>
              <a:rPr b="1" lang="en-US">
                <a:solidFill>
                  <a:srgbClr val="0000C1"/>
                </a:solidFill>
                <a:latin typeface="Helvetica Neue"/>
                <a:ea typeface="Helvetica Neue"/>
                <a:cs typeface="Helvetica Neue"/>
                <a:sym typeface="Helvetica Neue"/>
              </a:rPr>
              <a:t>PROSJEKTVALG OG DELTAKELSE</a:t>
            </a:r>
            <a:endParaRPr b="1">
              <a:solidFill>
                <a:srgbClr val="0000C1"/>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descr="OD_White_RGB.png" id="384" name="Google Shape;384;p65"/>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385" name="Google Shape;385;p65"/>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386" name="Google Shape;386;p65"/>
          <p:cNvSpPr txBox="1"/>
          <p:nvPr/>
        </p:nvSpPr>
        <p:spPr>
          <a:xfrm>
            <a:off x="1630475" y="774900"/>
            <a:ext cx="8774700" cy="45804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2000"/>
              <a:buFont typeface="Arial"/>
              <a:buNone/>
            </a:pPr>
            <a:r>
              <a:t/>
            </a:r>
            <a:endParaRPr i="1" sz="2000">
              <a:solidFill>
                <a:srgbClr val="262626"/>
              </a:solidFill>
              <a:latin typeface="Gill Sans"/>
              <a:ea typeface="Gill Sans"/>
              <a:cs typeface="Gill Sans"/>
              <a:sym typeface="Gill Sans"/>
            </a:endParaRPr>
          </a:p>
          <a:p>
            <a:pPr indent="0" lvl="0" marL="0" rtl="0" algn="l">
              <a:spcBef>
                <a:spcPts val="1000"/>
              </a:spcBef>
              <a:spcAft>
                <a:spcPts val="0"/>
              </a:spcAft>
              <a:buClr>
                <a:schemeClr val="dk1"/>
              </a:buClr>
              <a:buSzPts val="2000"/>
              <a:buFont typeface="Arial"/>
              <a:buNone/>
            </a:pPr>
            <a:r>
              <a:t/>
            </a:r>
            <a:endParaRPr i="1" sz="2000">
              <a:solidFill>
                <a:srgbClr val="262626"/>
              </a:solidFill>
              <a:latin typeface="Gill Sans"/>
              <a:ea typeface="Gill Sans"/>
              <a:cs typeface="Gill Sans"/>
              <a:sym typeface="Gill Sans"/>
            </a:endParaRPr>
          </a:p>
          <a:p>
            <a:pPr indent="0" lvl="0" marL="0" rtl="0" algn="l">
              <a:spcBef>
                <a:spcPts val="1000"/>
              </a:spcBef>
              <a:spcAft>
                <a:spcPts val="0"/>
              </a:spcAft>
              <a:buClr>
                <a:schemeClr val="dk1"/>
              </a:buClr>
              <a:buSzPts val="2000"/>
              <a:buFont typeface="Arial"/>
              <a:buNone/>
            </a:pPr>
            <a:r>
              <a:t/>
            </a:r>
            <a:endParaRPr i="1" sz="2000">
              <a:solidFill>
                <a:srgbClr val="262626"/>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3600"/>
              <a:buFont typeface="Arial"/>
              <a:buNone/>
            </a:pPr>
            <a:r>
              <a:t/>
            </a:r>
            <a:endParaRPr b="1" sz="3600">
              <a:solidFill>
                <a:schemeClr val="dk1"/>
              </a:solidFill>
            </a:endParaRPr>
          </a:p>
        </p:txBody>
      </p:sp>
      <p:pic>
        <p:nvPicPr>
          <p:cNvPr id="387" name="Google Shape;387;p65"/>
          <p:cNvPicPr preferRelativeResize="0"/>
          <p:nvPr/>
        </p:nvPicPr>
        <p:blipFill>
          <a:blip r:embed="rId4">
            <a:alphaModFix/>
          </a:blip>
          <a:stretch>
            <a:fillRect/>
          </a:stretch>
        </p:blipFill>
        <p:spPr>
          <a:xfrm>
            <a:off x="6251504" y="285049"/>
            <a:ext cx="5750650" cy="4016826"/>
          </a:xfrm>
          <a:prstGeom prst="rect">
            <a:avLst/>
          </a:prstGeom>
          <a:noFill/>
          <a:ln>
            <a:noFill/>
          </a:ln>
        </p:spPr>
      </p:pic>
      <p:pic>
        <p:nvPicPr>
          <p:cNvPr id="388" name="Google Shape;388;p65"/>
          <p:cNvPicPr preferRelativeResize="0"/>
          <p:nvPr/>
        </p:nvPicPr>
        <p:blipFill>
          <a:blip r:embed="rId5">
            <a:alphaModFix/>
          </a:blip>
          <a:stretch>
            <a:fillRect/>
          </a:stretch>
        </p:blipFill>
        <p:spPr>
          <a:xfrm>
            <a:off x="8444500" y="2942075"/>
            <a:ext cx="3557651" cy="3557650"/>
          </a:xfrm>
          <a:prstGeom prst="rect">
            <a:avLst/>
          </a:prstGeom>
          <a:noFill/>
          <a:ln>
            <a:noFill/>
          </a:ln>
        </p:spPr>
      </p:pic>
      <p:pic>
        <p:nvPicPr>
          <p:cNvPr id="389" name="Google Shape;389;p65"/>
          <p:cNvPicPr preferRelativeResize="0"/>
          <p:nvPr/>
        </p:nvPicPr>
        <p:blipFill>
          <a:blip r:embed="rId6">
            <a:alphaModFix/>
          </a:blip>
          <a:stretch>
            <a:fillRect/>
          </a:stretch>
        </p:blipFill>
        <p:spPr>
          <a:xfrm>
            <a:off x="285725" y="-68725"/>
            <a:ext cx="5670748" cy="3779576"/>
          </a:xfrm>
          <a:prstGeom prst="rect">
            <a:avLst/>
          </a:prstGeom>
          <a:noFill/>
          <a:ln>
            <a:noFill/>
          </a:ln>
        </p:spPr>
      </p:pic>
      <p:pic>
        <p:nvPicPr>
          <p:cNvPr id="390" name="Google Shape;390;p65"/>
          <p:cNvPicPr preferRelativeResize="0"/>
          <p:nvPr/>
        </p:nvPicPr>
        <p:blipFill>
          <a:blip r:embed="rId7">
            <a:alphaModFix/>
          </a:blip>
          <a:stretch>
            <a:fillRect/>
          </a:stretch>
        </p:blipFill>
        <p:spPr>
          <a:xfrm>
            <a:off x="4500700" y="3237775"/>
            <a:ext cx="3905200" cy="3268954"/>
          </a:xfrm>
          <a:prstGeom prst="rect">
            <a:avLst/>
          </a:prstGeom>
          <a:noFill/>
          <a:ln>
            <a:noFill/>
          </a:ln>
        </p:spPr>
      </p:pic>
      <p:pic>
        <p:nvPicPr>
          <p:cNvPr id="391" name="Google Shape;391;p65"/>
          <p:cNvPicPr preferRelativeResize="0"/>
          <p:nvPr/>
        </p:nvPicPr>
        <p:blipFill rotWithShape="1">
          <a:blip r:embed="rId8">
            <a:alphaModFix/>
          </a:blip>
          <a:srcRect b="0" l="16520" r="0" t="0"/>
          <a:stretch/>
        </p:blipFill>
        <p:spPr>
          <a:xfrm>
            <a:off x="285725" y="3134687"/>
            <a:ext cx="4214973" cy="3365032"/>
          </a:xfrm>
          <a:prstGeom prst="rect">
            <a:avLst/>
          </a:prstGeom>
          <a:noFill/>
          <a:ln>
            <a:noFill/>
          </a:ln>
        </p:spPr>
      </p:pic>
      <p:sp>
        <p:nvSpPr>
          <p:cNvPr id="392" name="Google Shape;392;p65"/>
          <p:cNvSpPr txBox="1"/>
          <p:nvPr/>
        </p:nvSpPr>
        <p:spPr>
          <a:xfrm>
            <a:off x="2187600" y="2874900"/>
            <a:ext cx="8531400" cy="1108200"/>
          </a:xfrm>
          <a:prstGeom prst="rect">
            <a:avLst/>
          </a:prstGeom>
          <a:solidFill>
            <a:srgbClr val="0000C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FFA366"/>
                </a:solidFill>
                <a:latin typeface="Helvetica Neue"/>
                <a:ea typeface="Helvetica Neue"/>
                <a:cs typeface="Helvetica Neue"/>
                <a:sym typeface="Helvetica Neue"/>
              </a:rPr>
              <a:t>INTERNASJONAL UKE</a:t>
            </a:r>
            <a:endParaRPr b="1" sz="6000">
              <a:solidFill>
                <a:srgbClr val="FFA366"/>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6"/>
          <p:cNvPicPr preferRelativeResize="0"/>
          <p:nvPr/>
        </p:nvPicPr>
        <p:blipFill>
          <a:blip r:embed="rId3">
            <a:alphaModFix/>
          </a:blip>
          <a:stretch>
            <a:fillRect/>
          </a:stretch>
        </p:blipFill>
        <p:spPr>
          <a:xfrm>
            <a:off x="-330200" y="-415692"/>
            <a:ext cx="12522201" cy="8354392"/>
          </a:xfrm>
          <a:prstGeom prst="rect">
            <a:avLst/>
          </a:prstGeom>
          <a:noFill/>
          <a:ln>
            <a:noFill/>
          </a:ln>
        </p:spPr>
      </p:pic>
      <p:sp>
        <p:nvSpPr>
          <p:cNvPr id="398" name="Google Shape;398;p66"/>
          <p:cNvSpPr txBox="1"/>
          <p:nvPr/>
        </p:nvSpPr>
        <p:spPr>
          <a:xfrm>
            <a:off x="3132800" y="2739600"/>
            <a:ext cx="5596200" cy="1378800"/>
          </a:xfrm>
          <a:prstGeom prst="rect">
            <a:avLst/>
          </a:prstGeom>
          <a:solidFill>
            <a:srgbClr val="FFA366"/>
          </a:solidFill>
          <a:ln>
            <a:noFill/>
          </a:ln>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2000"/>
              <a:buFont typeface="Arial"/>
              <a:buNone/>
            </a:pPr>
            <a:r>
              <a:rPr b="1" lang="en-US" sz="6000">
                <a:solidFill>
                  <a:srgbClr val="0303F3"/>
                </a:solidFill>
                <a:latin typeface="Helvetica Neue"/>
                <a:ea typeface="Helvetica Neue"/>
                <a:cs typeface="Helvetica Neue"/>
                <a:sym typeface="Helvetica Neue"/>
              </a:rPr>
              <a:t>OD-DAGEN?</a:t>
            </a:r>
            <a:endParaRPr b="1" sz="6000">
              <a:solidFill>
                <a:srgbClr val="0303F3"/>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2000"/>
              <a:buFont typeface="Arial"/>
              <a:buNone/>
            </a:pPr>
            <a:r>
              <a:t/>
            </a:r>
            <a:endParaRPr i="1" sz="2000">
              <a:solidFill>
                <a:schemeClr val="lt1"/>
              </a:solidFill>
              <a:latin typeface="Gill Sans"/>
              <a:ea typeface="Gill Sans"/>
              <a:cs typeface="Gill Sans"/>
              <a:sym typeface="Gill Sans"/>
            </a:endParaRPr>
          </a:p>
          <a:p>
            <a:pPr indent="0" lvl="0" marL="0" rtl="0" algn="l">
              <a:spcBef>
                <a:spcPts val="1000"/>
              </a:spcBef>
              <a:spcAft>
                <a:spcPts val="0"/>
              </a:spcAft>
              <a:buClr>
                <a:schemeClr val="dk1"/>
              </a:buClr>
              <a:buSzPts val="2000"/>
              <a:buFont typeface="Arial"/>
              <a:buNone/>
            </a:pPr>
            <a:r>
              <a:t/>
            </a:r>
            <a:endParaRPr i="1" sz="2000">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3600"/>
              <a:buFont typeface="Arial"/>
              <a:buNone/>
            </a:pPr>
            <a:r>
              <a:t/>
            </a:r>
            <a:endParaRPr b="1" sz="36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1E7"/>
        </a:solidFill>
      </p:bgPr>
    </p:bg>
    <p:spTree>
      <p:nvGrpSpPr>
        <p:cNvPr id="192" name="Shape 192"/>
        <p:cNvGrpSpPr/>
        <p:nvPr/>
      </p:nvGrpSpPr>
      <p:grpSpPr>
        <a:xfrm>
          <a:off x="0" y="0"/>
          <a:ext cx="0" cy="0"/>
          <a:chOff x="0" y="0"/>
          <a:chExt cx="0" cy="0"/>
        </a:xfrm>
      </p:grpSpPr>
      <p:sp>
        <p:nvSpPr>
          <p:cNvPr descr="OD_White_RGB.png" id="193" name="Google Shape;193;p4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194" name="Google Shape;194;p40"/>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195" name="Google Shape;195;p40"/>
          <p:cNvSpPr txBox="1"/>
          <p:nvPr/>
        </p:nvSpPr>
        <p:spPr>
          <a:xfrm>
            <a:off x="833900" y="1748763"/>
            <a:ext cx="9424200" cy="401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00"/>
              </a:spcBef>
              <a:spcAft>
                <a:spcPts val="0"/>
              </a:spcAft>
              <a:buNone/>
            </a:pPr>
            <a:r>
              <a:t/>
            </a:r>
            <a:endParaRPr sz="2700">
              <a:solidFill>
                <a:schemeClr val="dk1"/>
              </a:solidFill>
              <a:latin typeface="Helvetica Neue"/>
              <a:ea typeface="Helvetica Neue"/>
              <a:cs typeface="Helvetica Neue"/>
              <a:sym typeface="Helvetica Neue"/>
            </a:endParaRPr>
          </a:p>
          <a:p>
            <a:pPr indent="-400050" lvl="2" marL="1371600" marR="0" rtl="0" algn="l">
              <a:lnSpc>
                <a:spcPct val="100000"/>
              </a:lnSpc>
              <a:spcBef>
                <a:spcPts val="400"/>
              </a:spcBef>
              <a:spcAft>
                <a:spcPts val="0"/>
              </a:spcAft>
              <a:buClr>
                <a:schemeClr val="dk1"/>
              </a:buClr>
              <a:buSzPts val="2700"/>
              <a:buFont typeface="Helvetica Neue"/>
              <a:buChar char="■"/>
            </a:pPr>
            <a:r>
              <a:rPr lang="en-US" sz="2700">
                <a:solidFill>
                  <a:schemeClr val="dk1"/>
                </a:solidFill>
                <a:latin typeface="Helvetica Neue"/>
                <a:ea typeface="Helvetica Neue"/>
                <a:cs typeface="Helvetica Neue"/>
                <a:sym typeface="Helvetica Neue"/>
              </a:rPr>
              <a:t>Nye læreplaner + tverrfaglige temaer</a:t>
            </a:r>
            <a:endParaRPr sz="2700">
              <a:solidFill>
                <a:schemeClr val="dk1"/>
              </a:solidFill>
              <a:latin typeface="Helvetica Neue"/>
              <a:ea typeface="Helvetica Neue"/>
              <a:cs typeface="Helvetica Neue"/>
              <a:sym typeface="Helvetica Neue"/>
            </a:endParaRPr>
          </a:p>
          <a:p>
            <a:pPr indent="-400050" lvl="2" marL="1371600" marR="0" rtl="0" algn="l">
              <a:lnSpc>
                <a:spcPct val="100000"/>
              </a:lnSpc>
              <a:spcBef>
                <a:spcPts val="0"/>
              </a:spcBef>
              <a:spcAft>
                <a:spcPts val="0"/>
              </a:spcAft>
              <a:buClr>
                <a:schemeClr val="dk1"/>
              </a:buClr>
              <a:buSzPts val="2700"/>
              <a:buFont typeface="Helvetica Neue"/>
              <a:buChar char="■"/>
            </a:pPr>
            <a:r>
              <a:rPr lang="en-US" sz="2700">
                <a:solidFill>
                  <a:schemeClr val="dk1"/>
                </a:solidFill>
                <a:latin typeface="Helvetica Neue"/>
                <a:ea typeface="Helvetica Neue"/>
                <a:cs typeface="Helvetica Neue"/>
                <a:sym typeface="Helvetica Neue"/>
              </a:rPr>
              <a:t>Handlekraftig undervisning</a:t>
            </a:r>
            <a:endParaRPr sz="2700">
              <a:solidFill>
                <a:schemeClr val="dk1"/>
              </a:solidFill>
              <a:latin typeface="Helvetica Neue"/>
              <a:ea typeface="Helvetica Neue"/>
              <a:cs typeface="Helvetica Neue"/>
              <a:sym typeface="Helvetica Neue"/>
            </a:endParaRPr>
          </a:p>
          <a:p>
            <a:pPr indent="-400050" lvl="2" marL="1371600" marR="0" rtl="0" algn="l">
              <a:lnSpc>
                <a:spcPct val="100000"/>
              </a:lnSpc>
              <a:spcBef>
                <a:spcPts val="0"/>
              </a:spcBef>
              <a:spcAft>
                <a:spcPts val="0"/>
              </a:spcAft>
              <a:buClr>
                <a:schemeClr val="dk1"/>
              </a:buClr>
              <a:buSzPts val="2700"/>
              <a:buFont typeface="Helvetica Neue"/>
              <a:buChar char="■"/>
            </a:pPr>
            <a:r>
              <a:rPr lang="en-US" sz="2700">
                <a:solidFill>
                  <a:schemeClr val="dk1"/>
                </a:solidFill>
                <a:latin typeface="Helvetica Neue"/>
                <a:ea typeface="Helvetica Neue"/>
                <a:cs typeface="Helvetica Neue"/>
                <a:sym typeface="Helvetica Neue"/>
              </a:rPr>
              <a:t>De tre tverrfaglige temaene</a:t>
            </a:r>
            <a:endParaRPr sz="2700">
              <a:solidFill>
                <a:schemeClr val="dk1"/>
              </a:solidFill>
              <a:latin typeface="Helvetica Neue"/>
              <a:ea typeface="Helvetica Neue"/>
              <a:cs typeface="Helvetica Neue"/>
              <a:sym typeface="Helvetica Neue"/>
            </a:endParaRPr>
          </a:p>
          <a:p>
            <a:pPr indent="-400050" lvl="2" marL="1371600" marR="0" rtl="0" algn="l">
              <a:lnSpc>
                <a:spcPct val="100000"/>
              </a:lnSpc>
              <a:spcBef>
                <a:spcPts val="0"/>
              </a:spcBef>
              <a:spcAft>
                <a:spcPts val="0"/>
              </a:spcAft>
              <a:buClr>
                <a:schemeClr val="dk1"/>
              </a:buClr>
              <a:buSzPts val="2700"/>
              <a:buFont typeface="Helvetica Neue"/>
              <a:buChar char="■"/>
            </a:pPr>
            <a:r>
              <a:rPr lang="en-US" sz="2700">
                <a:solidFill>
                  <a:schemeClr val="dk1"/>
                </a:solidFill>
                <a:latin typeface="Helvetica Neue"/>
                <a:ea typeface="Helvetica Neue"/>
                <a:cs typeface="Helvetica Neue"/>
                <a:sym typeface="Helvetica Neue"/>
              </a:rPr>
              <a:t>ODs fremstilling av globale sammenhenger</a:t>
            </a:r>
            <a:endParaRPr sz="2700">
              <a:solidFill>
                <a:schemeClr val="dk1"/>
              </a:solidFill>
              <a:latin typeface="Helvetica Neue"/>
              <a:ea typeface="Helvetica Neue"/>
              <a:cs typeface="Helvetica Neue"/>
              <a:sym typeface="Helvetica Neue"/>
            </a:endParaRPr>
          </a:p>
          <a:p>
            <a:pPr indent="-400050" lvl="2" marL="1371600" marR="0" rtl="0" algn="l">
              <a:lnSpc>
                <a:spcPct val="100000"/>
              </a:lnSpc>
              <a:spcBef>
                <a:spcPts val="0"/>
              </a:spcBef>
              <a:spcAft>
                <a:spcPts val="0"/>
              </a:spcAft>
              <a:buClr>
                <a:schemeClr val="dk1"/>
              </a:buClr>
              <a:buSzPts val="2700"/>
              <a:buFont typeface="Helvetica Neue"/>
              <a:buChar char="■"/>
            </a:pPr>
            <a:r>
              <a:rPr lang="en-US" sz="2700">
                <a:solidFill>
                  <a:schemeClr val="dk1"/>
                </a:solidFill>
                <a:latin typeface="Helvetica Neue"/>
                <a:ea typeface="Helvetica Neue"/>
                <a:cs typeface="Helvetica Neue"/>
                <a:sym typeface="Helvetica Neue"/>
              </a:rPr>
              <a:t>Hvordan er deltakelse på OD handlingsbasert i tråd med læreplanene?</a:t>
            </a:r>
            <a:endParaRPr sz="2700">
              <a:solidFill>
                <a:schemeClr val="dk1"/>
              </a:solidFill>
              <a:latin typeface="Helvetica Neue"/>
              <a:ea typeface="Helvetica Neue"/>
              <a:cs typeface="Helvetica Neue"/>
              <a:sym typeface="Helvetica Neue"/>
            </a:endParaRPr>
          </a:p>
          <a:p>
            <a:pPr indent="-400050" lvl="2" marL="1371600" marR="0" rtl="0" algn="l">
              <a:lnSpc>
                <a:spcPct val="100000"/>
              </a:lnSpc>
              <a:spcBef>
                <a:spcPts val="0"/>
              </a:spcBef>
              <a:spcAft>
                <a:spcPts val="0"/>
              </a:spcAft>
              <a:buClr>
                <a:schemeClr val="dk1"/>
              </a:buClr>
              <a:buSzPts val="2700"/>
              <a:buFont typeface="Helvetica Neue"/>
              <a:buChar char="■"/>
            </a:pPr>
            <a:r>
              <a:rPr lang="en-US" sz="2700">
                <a:solidFill>
                  <a:schemeClr val="dk1"/>
                </a:solidFill>
                <a:latin typeface="Helvetica Neue"/>
                <a:ea typeface="Helvetica Neue"/>
                <a:cs typeface="Helvetica Neue"/>
                <a:sym typeface="Helvetica Neue"/>
              </a:rPr>
              <a:t>Ungdom, lærere og ledelse</a:t>
            </a:r>
            <a:endParaRPr sz="2700">
              <a:solidFill>
                <a:schemeClr val="dk1"/>
              </a:solidFill>
              <a:latin typeface="Helvetica Neue"/>
              <a:ea typeface="Helvetica Neue"/>
              <a:cs typeface="Helvetica Neue"/>
              <a:sym typeface="Helvetica Neue"/>
            </a:endParaRPr>
          </a:p>
          <a:p>
            <a:pPr indent="0" lvl="0" marL="914400" marR="0" rtl="0" algn="l">
              <a:lnSpc>
                <a:spcPct val="100000"/>
              </a:lnSpc>
              <a:spcBef>
                <a:spcPts val="400"/>
              </a:spcBef>
              <a:spcAft>
                <a:spcPts val="0"/>
              </a:spcAft>
              <a:buNone/>
            </a:pPr>
            <a:r>
              <a:t/>
            </a:r>
            <a:endParaRPr sz="2000">
              <a:solidFill>
                <a:schemeClr val="dk1"/>
              </a:solidFill>
              <a:latin typeface="Helvetica Neue"/>
              <a:ea typeface="Helvetica Neue"/>
              <a:cs typeface="Helvetica Neue"/>
              <a:sym typeface="Helvetica Neue"/>
            </a:endParaRPr>
          </a:p>
        </p:txBody>
      </p:sp>
      <p:sp>
        <p:nvSpPr>
          <p:cNvPr id="196" name="Google Shape;196;p40"/>
          <p:cNvSpPr txBox="1"/>
          <p:nvPr/>
        </p:nvSpPr>
        <p:spPr>
          <a:xfrm>
            <a:off x="-50100" y="0"/>
            <a:ext cx="12292200" cy="1559700"/>
          </a:xfrm>
          <a:prstGeom prst="rect">
            <a:avLst/>
          </a:prstGeom>
          <a:solidFill>
            <a:srgbClr val="0000C1"/>
          </a:solidFill>
          <a:ln>
            <a:noFill/>
          </a:ln>
        </p:spPr>
        <p:txBody>
          <a:bodyPr anchorCtr="0" anchor="t" bIns="91425" lIns="91425" spcFirstLastPara="1" rIns="91425" wrap="square" tIns="91425">
            <a:spAutoFit/>
          </a:bodyPr>
          <a:lstStyle/>
          <a:p>
            <a:pPr indent="0" lvl="0" marL="1371600" rtl="0" algn="l">
              <a:spcBef>
                <a:spcPts val="400"/>
              </a:spcBef>
              <a:spcAft>
                <a:spcPts val="0"/>
              </a:spcAft>
              <a:buNone/>
            </a:pPr>
            <a:r>
              <a:t/>
            </a:r>
            <a:endParaRPr b="1" sz="4300">
              <a:solidFill>
                <a:schemeClr val="lt1"/>
              </a:solidFill>
              <a:latin typeface="Helvetica Neue"/>
              <a:ea typeface="Helvetica Neue"/>
              <a:cs typeface="Helvetica Neue"/>
              <a:sym typeface="Helvetica Neue"/>
            </a:endParaRPr>
          </a:p>
          <a:p>
            <a:pPr indent="0" lvl="0" marL="1371600" rtl="0" algn="l">
              <a:spcBef>
                <a:spcPts val="400"/>
              </a:spcBef>
              <a:spcAft>
                <a:spcPts val="0"/>
              </a:spcAft>
              <a:buNone/>
            </a:pPr>
            <a:r>
              <a:rPr b="1" lang="en-US" sz="4300">
                <a:solidFill>
                  <a:schemeClr val="lt1"/>
                </a:solidFill>
                <a:latin typeface="Helvetica Neue"/>
                <a:ea typeface="Helvetica Neue"/>
                <a:cs typeface="Helvetica Neue"/>
                <a:sym typeface="Helvetica Neue"/>
              </a:rPr>
              <a:t>Hva skal vi snakke om?</a:t>
            </a:r>
            <a:endParaRPr b="1" sz="4300">
              <a:solidFill>
                <a:schemeClr val="lt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1"/>
        </a:solidFill>
      </p:bgPr>
    </p:bg>
    <p:spTree>
      <p:nvGrpSpPr>
        <p:cNvPr id="402" name="Shape 402"/>
        <p:cNvGrpSpPr/>
        <p:nvPr/>
      </p:nvGrpSpPr>
      <p:grpSpPr>
        <a:xfrm>
          <a:off x="0" y="0"/>
          <a:ext cx="0" cy="0"/>
          <a:chOff x="0" y="0"/>
          <a:chExt cx="0" cy="0"/>
        </a:xfrm>
      </p:grpSpPr>
      <p:sp>
        <p:nvSpPr>
          <p:cNvPr descr="OD_White_RGB.png" id="403" name="Google Shape;403;p67"/>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404" name="Google Shape;404;p67"/>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405" name="Google Shape;405;p67"/>
          <p:cNvSpPr txBox="1"/>
          <p:nvPr/>
        </p:nvSpPr>
        <p:spPr>
          <a:xfrm>
            <a:off x="1630475" y="774900"/>
            <a:ext cx="9066900" cy="5196600"/>
          </a:xfrm>
          <a:prstGeom prst="rect">
            <a:avLst/>
          </a:prstGeom>
          <a:noFill/>
          <a:ln>
            <a:noFill/>
          </a:ln>
        </p:spPr>
        <p:txBody>
          <a:bodyPr anchorCtr="0" anchor="t" bIns="91425" lIns="91425" spcFirstLastPara="1" rIns="91425" wrap="square" tIns="91425">
            <a:noAutofit/>
          </a:bodyPr>
          <a:lstStyle/>
          <a:p>
            <a:pPr indent="0" lvl="0" marL="0" rtl="0" algn="ctr">
              <a:spcBef>
                <a:spcPts val="1000"/>
              </a:spcBef>
              <a:spcAft>
                <a:spcPts val="0"/>
              </a:spcAft>
              <a:buClr>
                <a:schemeClr val="dk1"/>
              </a:buClr>
              <a:buSzPts val="2000"/>
              <a:buFont typeface="Arial"/>
              <a:buNone/>
            </a:pPr>
            <a:r>
              <a:rPr b="1" lang="en-US" sz="7300">
                <a:solidFill>
                  <a:srgbClr val="FFA366"/>
                </a:solidFill>
                <a:latin typeface="Helvetica Neue"/>
                <a:ea typeface="Helvetica Neue"/>
                <a:cs typeface="Helvetica Neue"/>
                <a:sym typeface="Helvetica Neue"/>
              </a:rPr>
              <a:t>Ja!!!</a:t>
            </a:r>
            <a:endParaRPr b="1" sz="5000">
              <a:solidFill>
                <a:srgbClr val="FFA366"/>
              </a:solidFill>
              <a:latin typeface="Helvetica Neue"/>
              <a:ea typeface="Helvetica Neue"/>
              <a:cs typeface="Helvetica Neue"/>
              <a:sym typeface="Helvetica Neue"/>
            </a:endParaRPr>
          </a:p>
          <a:p>
            <a:pPr indent="0" lvl="0" marL="0" rtl="0" algn="ctr">
              <a:spcBef>
                <a:spcPts val="1000"/>
              </a:spcBef>
              <a:spcAft>
                <a:spcPts val="0"/>
              </a:spcAft>
              <a:buClr>
                <a:schemeClr val="dk1"/>
              </a:buClr>
              <a:buSzPts val="2000"/>
              <a:buFont typeface="Arial"/>
              <a:buNone/>
            </a:pPr>
            <a:r>
              <a:t/>
            </a:r>
            <a:endParaRPr b="1" sz="2000">
              <a:solidFill>
                <a:srgbClr val="FFA366"/>
              </a:solidFill>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lang="en-US" sz="2300">
                <a:solidFill>
                  <a:schemeClr val="dk1"/>
                </a:solidFill>
                <a:highlight>
                  <a:schemeClr val="lt1"/>
                </a:highlight>
              </a:rPr>
              <a:t>OD-dagen er konkret handlingsalternativ for ungdom som ønsker å gjøre noe med urettferdighet</a:t>
            </a:r>
            <a:endParaRPr sz="2300">
              <a:solidFill>
                <a:schemeClr val="dk1"/>
              </a:solidFill>
              <a:highlight>
                <a:schemeClr val="lt1"/>
              </a:highlight>
            </a:endParaRPr>
          </a:p>
          <a:p>
            <a:pPr indent="0" lvl="0" marL="0" rtl="0" algn="ctr">
              <a:lnSpc>
                <a:spcPct val="115000"/>
              </a:lnSpc>
              <a:spcBef>
                <a:spcPts val="0"/>
              </a:spcBef>
              <a:spcAft>
                <a:spcPts val="0"/>
              </a:spcAft>
              <a:buClr>
                <a:schemeClr val="dk1"/>
              </a:buClr>
              <a:buSzPts val="1100"/>
              <a:buFont typeface="Arial"/>
              <a:buNone/>
            </a:pPr>
            <a:r>
              <a:rPr lang="en-US" sz="2300">
                <a:solidFill>
                  <a:schemeClr val="dk1"/>
                </a:solidFill>
                <a:highlight>
                  <a:schemeClr val="lt1"/>
                </a:highlight>
              </a:rPr>
              <a:t>Å gi elevene anledning til å være aktive medborgere er noe helt annet enn å undervise tematikken som faginnhold eller som enkeltstående emner.  Å jobbe på OD-dagen er et aktivt valg elevene selv tar, og dermed en måte å praktisere påvirkningsarbeid og styrke elevers demokratideltakelse.</a:t>
            </a:r>
            <a:endParaRPr sz="2300">
              <a:solidFill>
                <a:schemeClr val="dk1"/>
              </a:solidFill>
              <a:highlight>
                <a:schemeClr val="lt1"/>
              </a:highlight>
            </a:endParaRPr>
          </a:p>
          <a:p>
            <a:pPr indent="0" lvl="0" marL="0" rtl="0" algn="ctr">
              <a:spcBef>
                <a:spcPts val="0"/>
              </a:spcBef>
              <a:spcAft>
                <a:spcPts val="0"/>
              </a:spcAft>
              <a:buClr>
                <a:schemeClr val="dk1"/>
              </a:buClr>
              <a:buSzPts val="1100"/>
              <a:buFont typeface="Arial"/>
              <a:buNone/>
            </a:pPr>
            <a:r>
              <a:t/>
            </a:r>
            <a:endParaRPr sz="2300">
              <a:solidFill>
                <a:schemeClr val="dk1"/>
              </a:solidFill>
              <a:highlight>
                <a:schemeClr val="lt1"/>
              </a:highlight>
            </a:endParaRPr>
          </a:p>
          <a:p>
            <a:pPr indent="0" lvl="0" marL="0" rtl="0" algn="l">
              <a:spcBef>
                <a:spcPts val="1000"/>
              </a:spcBef>
              <a:spcAft>
                <a:spcPts val="0"/>
              </a:spcAft>
              <a:buClr>
                <a:schemeClr val="dk1"/>
              </a:buClr>
              <a:buSzPts val="2000"/>
              <a:buFont typeface="Arial"/>
              <a:buNone/>
            </a:pPr>
            <a:r>
              <a:t/>
            </a:r>
            <a:endParaRPr b="1" sz="7300">
              <a:solidFill>
                <a:srgbClr val="FFA366"/>
              </a:solidFill>
              <a:latin typeface="Helvetica Neue"/>
              <a:ea typeface="Helvetica Neue"/>
              <a:cs typeface="Helvetica Neue"/>
              <a:sym typeface="Helvetica Neue"/>
            </a:endParaRPr>
          </a:p>
          <a:p>
            <a:pPr indent="0" lvl="0" marL="0" rtl="0" algn="l">
              <a:spcBef>
                <a:spcPts val="1000"/>
              </a:spcBef>
              <a:spcAft>
                <a:spcPts val="0"/>
              </a:spcAft>
              <a:buClr>
                <a:schemeClr val="dk1"/>
              </a:buClr>
              <a:buSzPts val="2000"/>
              <a:buFont typeface="Arial"/>
              <a:buNone/>
            </a:pPr>
            <a:r>
              <a:t/>
            </a:r>
            <a:endParaRPr i="1" sz="2000">
              <a:solidFill>
                <a:srgbClr val="262626"/>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3600"/>
              <a:buFont typeface="Arial"/>
              <a:buNone/>
            </a:pPr>
            <a:r>
              <a:t/>
            </a:r>
            <a:endParaRPr b="1" sz="3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i="1" sz="11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8"/>
          <p:cNvSpPr/>
          <p:nvPr/>
        </p:nvSpPr>
        <p:spPr>
          <a:xfrm>
            <a:off x="0" y="5980192"/>
            <a:ext cx="12192000" cy="886500"/>
          </a:xfrm>
          <a:prstGeom prst="rect">
            <a:avLst/>
          </a:prstGeom>
          <a:solidFill>
            <a:srgbClr val="0000C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OD_White_RGB.png" id="411" name="Google Shape;411;p68"/>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412" name="Google Shape;412;p68"/>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413" name="Google Shape;413;p68"/>
          <p:cNvSpPr txBox="1"/>
          <p:nvPr/>
        </p:nvSpPr>
        <p:spPr>
          <a:xfrm>
            <a:off x="679225" y="306750"/>
            <a:ext cx="9537000" cy="4951800"/>
          </a:xfrm>
          <a:prstGeom prst="rect">
            <a:avLst/>
          </a:prstGeom>
          <a:noFill/>
          <a:ln>
            <a:noFill/>
          </a:ln>
        </p:spPr>
        <p:txBody>
          <a:bodyPr anchorCtr="0" anchor="t" bIns="91425" lIns="91425" spcFirstLastPara="1" rIns="91425" wrap="square" tIns="91425">
            <a:noAutofit/>
          </a:bodyPr>
          <a:lstStyle/>
          <a:p>
            <a:pPr indent="0" lvl="0" marL="228600" rtl="0" algn="l">
              <a:spcBef>
                <a:spcPts val="1000"/>
              </a:spcBef>
              <a:spcAft>
                <a:spcPts val="0"/>
              </a:spcAft>
              <a:buNone/>
            </a:pPr>
            <a:r>
              <a:rPr b="1" lang="en-US" sz="4500">
                <a:solidFill>
                  <a:srgbClr val="0000C1"/>
                </a:solidFill>
                <a:latin typeface="Helvetica Neue"/>
                <a:ea typeface="Helvetica Neue"/>
                <a:cs typeface="Helvetica Neue"/>
                <a:sym typeface="Helvetica Neue"/>
              </a:rPr>
              <a:t>Av med og for ungdom!</a:t>
            </a:r>
            <a:endParaRPr b="1" sz="4500">
              <a:solidFill>
                <a:srgbClr val="0000C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sz="25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None/>
            </a:pPr>
            <a:r>
              <a:t/>
            </a:r>
            <a:endParaRPr sz="2500">
              <a:solidFill>
                <a:schemeClr val="dk1"/>
              </a:solidFill>
              <a:latin typeface="Helvetica Neue"/>
              <a:ea typeface="Helvetica Neue"/>
              <a:cs typeface="Helvetica Neue"/>
              <a:sym typeface="Helvetica Neue"/>
            </a:endParaRPr>
          </a:p>
          <a:p>
            <a:pPr indent="-431800" lvl="0" marL="457200" marR="0" rtl="0" algn="l">
              <a:lnSpc>
                <a:spcPct val="100000"/>
              </a:lnSpc>
              <a:spcBef>
                <a:spcPts val="560"/>
              </a:spcBef>
              <a:spcAft>
                <a:spcPts val="0"/>
              </a:spcAft>
              <a:buClr>
                <a:schemeClr val="dk1"/>
              </a:buClr>
              <a:buSzPts val="3200"/>
              <a:buFont typeface="Helvetica Neue"/>
              <a:buChar char="●"/>
            </a:pPr>
            <a:r>
              <a:rPr lang="en-US" sz="3200">
                <a:solidFill>
                  <a:schemeClr val="dk1"/>
                </a:solidFill>
                <a:latin typeface="Helvetica Neue"/>
                <a:ea typeface="Helvetica Neue"/>
                <a:cs typeface="Helvetica Neue"/>
                <a:sym typeface="Helvetica Neue"/>
              </a:rPr>
              <a:t>Ungdomsdeltakelse</a:t>
            </a:r>
            <a:endParaRPr sz="3200">
              <a:solidFill>
                <a:schemeClr val="dk1"/>
              </a:solidFill>
              <a:latin typeface="Helvetica Neue"/>
              <a:ea typeface="Helvetica Neue"/>
              <a:cs typeface="Helvetica Neue"/>
              <a:sym typeface="Helvetica Neue"/>
            </a:endParaRPr>
          </a:p>
          <a:p>
            <a:pPr indent="-431800" lvl="0" marL="457200" marR="0" rtl="0" algn="l">
              <a:lnSpc>
                <a:spcPct val="100000"/>
              </a:lnSpc>
              <a:spcBef>
                <a:spcPts val="0"/>
              </a:spcBef>
              <a:spcAft>
                <a:spcPts val="0"/>
              </a:spcAft>
              <a:buClr>
                <a:schemeClr val="dk1"/>
              </a:buClr>
              <a:buSzPts val="3200"/>
              <a:buFont typeface="Helvetica Neue"/>
              <a:buChar char="●"/>
            </a:pPr>
            <a:r>
              <a:rPr lang="en-US" sz="3200">
                <a:solidFill>
                  <a:schemeClr val="dk1"/>
                </a:solidFill>
                <a:latin typeface="Helvetica Neue"/>
                <a:ea typeface="Helvetica Neue"/>
                <a:cs typeface="Helvetica Neue"/>
                <a:sym typeface="Helvetica Neue"/>
              </a:rPr>
              <a:t>Demokrati</a:t>
            </a:r>
            <a:endParaRPr sz="3200">
              <a:solidFill>
                <a:schemeClr val="dk1"/>
              </a:solidFill>
              <a:latin typeface="Helvetica Neue"/>
              <a:ea typeface="Helvetica Neue"/>
              <a:cs typeface="Helvetica Neue"/>
              <a:sym typeface="Helvetica Neue"/>
            </a:endParaRPr>
          </a:p>
          <a:p>
            <a:pPr indent="-431800" lvl="0" marL="457200" marR="0" rtl="0" algn="l">
              <a:lnSpc>
                <a:spcPct val="100000"/>
              </a:lnSpc>
              <a:spcBef>
                <a:spcPts val="0"/>
              </a:spcBef>
              <a:spcAft>
                <a:spcPts val="0"/>
              </a:spcAft>
              <a:buClr>
                <a:schemeClr val="dk1"/>
              </a:buClr>
              <a:buSzPts val="3200"/>
              <a:buFont typeface="Helvetica Neue"/>
              <a:buChar char="●"/>
            </a:pPr>
            <a:r>
              <a:rPr lang="en-US" sz="3200">
                <a:solidFill>
                  <a:schemeClr val="dk1"/>
                </a:solidFill>
                <a:latin typeface="Helvetica Neue"/>
                <a:ea typeface="Helvetica Neue"/>
                <a:cs typeface="Helvetica Neue"/>
                <a:sym typeface="Helvetica Neue"/>
              </a:rPr>
              <a:t>Eierskap</a:t>
            </a:r>
            <a:endParaRPr sz="3200">
              <a:solidFill>
                <a:schemeClr val="dk1"/>
              </a:solidFill>
              <a:latin typeface="Helvetica Neue"/>
              <a:ea typeface="Helvetica Neue"/>
              <a:cs typeface="Helvetica Neue"/>
              <a:sym typeface="Helvetica Neue"/>
            </a:endParaRPr>
          </a:p>
          <a:p>
            <a:pPr indent="-431800" lvl="0" marL="457200" marR="0" rtl="0" algn="l">
              <a:lnSpc>
                <a:spcPct val="100000"/>
              </a:lnSpc>
              <a:spcBef>
                <a:spcPts val="0"/>
              </a:spcBef>
              <a:spcAft>
                <a:spcPts val="0"/>
              </a:spcAft>
              <a:buClr>
                <a:schemeClr val="dk1"/>
              </a:buClr>
              <a:buSzPts val="3200"/>
              <a:buFont typeface="Helvetica Neue"/>
              <a:buChar char="●"/>
            </a:pPr>
            <a:r>
              <a:rPr lang="en-US" sz="3200">
                <a:solidFill>
                  <a:schemeClr val="dk1"/>
                </a:solidFill>
                <a:latin typeface="Helvetica Neue"/>
                <a:ea typeface="Helvetica Neue"/>
                <a:cs typeface="Helvetica Neue"/>
                <a:sym typeface="Helvetica Neue"/>
              </a:rPr>
              <a:t>Engasjement</a:t>
            </a:r>
            <a:endParaRPr sz="32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sz="25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rtl="0" algn="l">
              <a:spcBef>
                <a:spcPts val="1000"/>
              </a:spcBef>
              <a:spcAft>
                <a:spcPts val="0"/>
              </a:spcAft>
              <a:buClr>
                <a:schemeClr val="dk1"/>
              </a:buClr>
              <a:buSzPts val="1800"/>
              <a:buFont typeface="Arial"/>
              <a:buNone/>
            </a:pPr>
            <a:br>
              <a:rPr lang="en-US" sz="2800">
                <a:solidFill>
                  <a:schemeClr val="dk1"/>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pic>
        <p:nvPicPr>
          <p:cNvPr id="414" name="Google Shape;414;p68"/>
          <p:cNvPicPr preferRelativeResize="0"/>
          <p:nvPr/>
        </p:nvPicPr>
        <p:blipFill rotWithShape="1">
          <a:blip r:embed="rId4">
            <a:alphaModFix/>
          </a:blip>
          <a:srcRect b="0" l="0" r="487" t="0"/>
          <a:stretch/>
        </p:blipFill>
        <p:spPr>
          <a:xfrm>
            <a:off x="5690875" y="1644462"/>
            <a:ext cx="5328701" cy="35690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A366"/>
        </a:solidFill>
      </p:bgPr>
    </p:bg>
    <p:spTree>
      <p:nvGrpSpPr>
        <p:cNvPr id="418" name="Shape 418"/>
        <p:cNvGrpSpPr/>
        <p:nvPr/>
      </p:nvGrpSpPr>
      <p:grpSpPr>
        <a:xfrm>
          <a:off x="0" y="0"/>
          <a:ext cx="0" cy="0"/>
          <a:chOff x="0" y="0"/>
          <a:chExt cx="0" cy="0"/>
        </a:xfrm>
      </p:grpSpPr>
      <p:pic>
        <p:nvPicPr>
          <p:cNvPr id="419" name="Google Shape;419;p69"/>
          <p:cNvPicPr preferRelativeResize="0"/>
          <p:nvPr/>
        </p:nvPicPr>
        <p:blipFill>
          <a:blip r:embed="rId3">
            <a:alphaModFix/>
          </a:blip>
          <a:stretch>
            <a:fillRect/>
          </a:stretch>
        </p:blipFill>
        <p:spPr>
          <a:xfrm>
            <a:off x="2237075" y="360063"/>
            <a:ext cx="7514950" cy="6137875"/>
          </a:xfrm>
          <a:prstGeom prst="rect">
            <a:avLst/>
          </a:prstGeom>
          <a:noFill/>
          <a:ln>
            <a:noFill/>
          </a:ln>
        </p:spPr>
      </p:pic>
      <p:pic>
        <p:nvPicPr>
          <p:cNvPr descr="OD_White_RGB.png" id="420" name="Google Shape;420;p69"/>
          <p:cNvPicPr preferRelativeResize="0"/>
          <p:nvPr/>
        </p:nvPicPr>
        <p:blipFill rotWithShape="1">
          <a:blip r:embed="rId4">
            <a:alphaModFix/>
          </a:blip>
          <a:srcRect b="0" l="0" r="0" t="0"/>
          <a:stretch/>
        </p:blipFill>
        <p:spPr>
          <a:xfrm>
            <a:off x="460375" y="6136343"/>
            <a:ext cx="999082" cy="5569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7"/>
        </a:solidFill>
      </p:bgPr>
    </p:bg>
    <p:spTree>
      <p:nvGrpSpPr>
        <p:cNvPr id="424" name="Shape 424"/>
        <p:cNvGrpSpPr/>
        <p:nvPr/>
      </p:nvGrpSpPr>
      <p:grpSpPr>
        <a:xfrm>
          <a:off x="0" y="0"/>
          <a:ext cx="0" cy="0"/>
          <a:chOff x="0" y="0"/>
          <a:chExt cx="0" cy="0"/>
        </a:xfrm>
      </p:grpSpPr>
      <p:sp>
        <p:nvSpPr>
          <p:cNvPr id="425" name="Google Shape;425;p70"/>
          <p:cNvSpPr/>
          <p:nvPr/>
        </p:nvSpPr>
        <p:spPr>
          <a:xfrm>
            <a:off x="0" y="5971592"/>
            <a:ext cx="12192000" cy="886500"/>
          </a:xfrm>
          <a:prstGeom prst="rect">
            <a:avLst/>
          </a:prstGeom>
          <a:solidFill>
            <a:srgbClr val="FF7E2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OD_White_RGB.png" id="426" name="Google Shape;426;p70"/>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427" name="Google Shape;427;p70"/>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428" name="Google Shape;428;p70"/>
          <p:cNvSpPr txBox="1"/>
          <p:nvPr/>
        </p:nvSpPr>
        <p:spPr>
          <a:xfrm>
            <a:off x="2053675" y="734350"/>
            <a:ext cx="7554900" cy="43935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t/>
            </a:r>
            <a:endParaRPr b="1" sz="3425">
              <a:solidFill>
                <a:srgbClr val="FFA366"/>
              </a:solidFill>
              <a:latin typeface="Helvetica Neue"/>
              <a:ea typeface="Helvetica Neue"/>
              <a:cs typeface="Helvetica Neue"/>
              <a:sym typeface="Helvetica Neue"/>
            </a:endParaRPr>
          </a:p>
          <a:p>
            <a:pPr indent="0" lvl="0" marL="0" rtl="0" algn="ctr">
              <a:spcBef>
                <a:spcPts val="0"/>
              </a:spcBef>
              <a:spcAft>
                <a:spcPts val="0"/>
              </a:spcAft>
              <a:buClr>
                <a:schemeClr val="dk1"/>
              </a:buClr>
              <a:buFont typeface="Arial"/>
              <a:buNone/>
            </a:pPr>
            <a:r>
              <a:rPr b="1" lang="en-US" sz="3500">
                <a:solidFill>
                  <a:srgbClr val="FF7E28"/>
                </a:solidFill>
                <a:latin typeface="Helvetica Neue"/>
                <a:ea typeface="Helvetica Neue"/>
                <a:cs typeface="Helvetica Neue"/>
                <a:sym typeface="Helvetica Neue"/>
              </a:rPr>
              <a:t>Skolene har stort behov for kompetanse rundt globale miljø- og utviklingsspørsmål..</a:t>
            </a:r>
            <a:endParaRPr b="1" sz="3425">
              <a:solidFill>
                <a:srgbClr val="FF7E28"/>
              </a:solidFill>
              <a:latin typeface="Helvetica Neue"/>
              <a:ea typeface="Helvetica Neue"/>
              <a:cs typeface="Helvetica Neue"/>
              <a:sym typeface="Helvetica Neue"/>
            </a:endParaRPr>
          </a:p>
          <a:p>
            <a:pPr indent="0" lvl="0" marL="0" rtl="0" algn="l">
              <a:lnSpc>
                <a:spcPct val="80000"/>
              </a:lnSpc>
              <a:spcBef>
                <a:spcPts val="0"/>
              </a:spcBef>
              <a:spcAft>
                <a:spcPts val="0"/>
              </a:spcAft>
              <a:buNone/>
            </a:pPr>
            <a:r>
              <a:t/>
            </a:r>
            <a:endParaRPr b="1" sz="2725">
              <a:solidFill>
                <a:srgbClr val="FFA366"/>
              </a:solidFill>
              <a:latin typeface="Helvetica Neue"/>
              <a:ea typeface="Helvetica Neue"/>
              <a:cs typeface="Helvetica Neue"/>
              <a:sym typeface="Helvetica Neue"/>
            </a:endParaRPr>
          </a:p>
          <a:p>
            <a:pPr indent="0" lvl="0" marL="0" rtl="0" algn="ctr">
              <a:lnSpc>
                <a:spcPct val="80000"/>
              </a:lnSpc>
              <a:spcBef>
                <a:spcPts val="0"/>
              </a:spcBef>
              <a:spcAft>
                <a:spcPts val="0"/>
              </a:spcAft>
              <a:buNone/>
            </a:pPr>
            <a:r>
              <a:t/>
            </a:r>
            <a:endParaRPr b="1" sz="2725">
              <a:solidFill>
                <a:srgbClr val="FFA366"/>
              </a:solidFill>
              <a:latin typeface="Helvetica Neue"/>
              <a:ea typeface="Helvetica Neue"/>
              <a:cs typeface="Helvetica Neue"/>
              <a:sym typeface="Helvetica Neue"/>
            </a:endParaRPr>
          </a:p>
          <a:p>
            <a:pPr indent="0" lvl="0" marL="228600" rtl="0" algn="ctr">
              <a:spcBef>
                <a:spcPts val="0"/>
              </a:spcBef>
              <a:spcAft>
                <a:spcPts val="0"/>
              </a:spcAft>
              <a:buNone/>
            </a:pPr>
            <a:r>
              <a:t/>
            </a:r>
            <a:endParaRPr sz="2200">
              <a:solidFill>
                <a:srgbClr val="FFA366"/>
              </a:solidFill>
              <a:latin typeface="Helvetica Neue"/>
              <a:ea typeface="Helvetica Neue"/>
              <a:cs typeface="Helvetica Neue"/>
              <a:sym typeface="Helvetica Neue"/>
            </a:endParaRPr>
          </a:p>
          <a:p>
            <a:pPr indent="0" lvl="0" marL="228600" rtl="0" algn="ctr">
              <a:spcBef>
                <a:spcPts val="1000"/>
              </a:spcBef>
              <a:spcAft>
                <a:spcPts val="0"/>
              </a:spcAft>
              <a:buNone/>
            </a:pPr>
            <a:r>
              <a:rPr lang="en-US" sz="3200">
                <a:solidFill>
                  <a:srgbClr val="FFA366"/>
                </a:solidFill>
                <a:latin typeface="Helvetica Neue"/>
                <a:ea typeface="Helvetica Neue"/>
                <a:cs typeface="Helvetica Neue"/>
                <a:sym typeface="Helvetica Neue"/>
              </a:rPr>
              <a:t>Hva kan akkurat OD bidra med, som ikke lærere og andre allerede gjør?</a:t>
            </a:r>
            <a:endParaRPr b="1" sz="2725">
              <a:solidFill>
                <a:srgbClr val="FFA366"/>
              </a:solidFill>
              <a:latin typeface="Helvetica Neue"/>
              <a:ea typeface="Helvetica Neue"/>
              <a:cs typeface="Helvetica Neue"/>
              <a:sym typeface="Helvetica Neue"/>
            </a:endParaRPr>
          </a:p>
          <a:p>
            <a:pPr indent="0" lvl="0" marL="0" rtl="0" algn="l">
              <a:lnSpc>
                <a:spcPct val="80000"/>
              </a:lnSpc>
              <a:spcBef>
                <a:spcPts val="0"/>
              </a:spcBef>
              <a:spcAft>
                <a:spcPts val="0"/>
              </a:spcAft>
              <a:buNone/>
            </a:pPr>
            <a:r>
              <a:t/>
            </a:r>
            <a:endParaRPr b="1" sz="2325">
              <a:solidFill>
                <a:srgbClr val="262626"/>
              </a:solidFill>
              <a:latin typeface="Calibri"/>
              <a:ea typeface="Calibri"/>
              <a:cs typeface="Calibri"/>
              <a:sym typeface="Calibri"/>
            </a:endParaRPr>
          </a:p>
          <a:p>
            <a:pPr indent="0" lvl="0" marL="0" rtl="0" algn="ctr">
              <a:lnSpc>
                <a:spcPct val="80000"/>
              </a:lnSpc>
              <a:spcBef>
                <a:spcPts val="0"/>
              </a:spcBef>
              <a:spcAft>
                <a:spcPts val="0"/>
              </a:spcAft>
              <a:buNone/>
            </a:pPr>
            <a:r>
              <a:t/>
            </a:r>
            <a:endParaRPr b="1" sz="2325">
              <a:solidFill>
                <a:srgbClr val="262626"/>
              </a:solidFill>
              <a:latin typeface="Helvetica Neue"/>
              <a:ea typeface="Helvetica Neue"/>
              <a:cs typeface="Helvetica Neue"/>
              <a:sym typeface="Helvetica Neue"/>
            </a:endParaRPr>
          </a:p>
          <a:p>
            <a:pPr indent="0" lvl="0" marL="0" rtl="0" algn="ctr">
              <a:lnSpc>
                <a:spcPct val="80000"/>
              </a:lnSpc>
              <a:spcBef>
                <a:spcPts val="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1"/>
          <p:cNvSpPr txBox="1"/>
          <p:nvPr>
            <p:ph type="title"/>
          </p:nvPr>
        </p:nvSpPr>
        <p:spPr>
          <a:xfrm>
            <a:off x="415600" y="593367"/>
            <a:ext cx="11360700" cy="763500"/>
          </a:xfrm>
          <a:prstGeom prst="rect">
            <a:avLst/>
          </a:prstGeom>
          <a:solidFill>
            <a:schemeClr val="lt1"/>
          </a:solidFill>
        </p:spPr>
        <p:txBody>
          <a:bodyPr anchorCtr="0" anchor="t" bIns="121900" lIns="121900" spcFirstLastPara="1" rIns="121900" wrap="square" tIns="121900">
            <a:normAutofit fontScale="90000"/>
          </a:bodyPr>
          <a:lstStyle/>
          <a:p>
            <a:pPr indent="0" lvl="0" marL="0" rtl="0" algn="ctr">
              <a:spcBef>
                <a:spcPts val="0"/>
              </a:spcBef>
              <a:spcAft>
                <a:spcPts val="0"/>
              </a:spcAft>
              <a:buNone/>
            </a:pPr>
            <a:r>
              <a:rPr b="1" lang="en-US">
                <a:latin typeface="Helvetica Neue"/>
                <a:ea typeface="Helvetica Neue"/>
                <a:cs typeface="Helvetica Neue"/>
                <a:sym typeface="Helvetica Neue"/>
              </a:rPr>
              <a:t>Læreplanens overordnede del:</a:t>
            </a:r>
            <a:endParaRPr b="1">
              <a:latin typeface="Helvetica Neue"/>
              <a:ea typeface="Helvetica Neue"/>
              <a:cs typeface="Helvetica Neue"/>
              <a:sym typeface="Helvetica Neue"/>
            </a:endParaRPr>
          </a:p>
        </p:txBody>
      </p:sp>
      <p:sp>
        <p:nvSpPr>
          <p:cNvPr id="202" name="Google Shape;202;p41"/>
          <p:cNvSpPr txBox="1"/>
          <p:nvPr>
            <p:ph idx="1" type="body"/>
          </p:nvPr>
        </p:nvSpPr>
        <p:spPr>
          <a:xfrm>
            <a:off x="415650" y="1470325"/>
            <a:ext cx="11360700" cy="1214400"/>
          </a:xfrm>
          <a:prstGeom prst="rect">
            <a:avLst/>
          </a:prstGeom>
          <a:solidFill>
            <a:schemeClr val="lt1"/>
          </a:solidFill>
        </p:spPr>
        <p:txBody>
          <a:bodyPr anchorCtr="0" anchor="t" bIns="121900" lIns="121900" spcFirstLastPara="1" rIns="121900" wrap="square" tIns="121900">
            <a:normAutofit/>
          </a:bodyPr>
          <a:lstStyle/>
          <a:p>
            <a:pPr indent="0" lvl="0" marL="0" rtl="0" algn="l">
              <a:spcBef>
                <a:spcPts val="0"/>
              </a:spcBef>
              <a:spcAft>
                <a:spcPts val="1600"/>
              </a:spcAft>
              <a:buNone/>
            </a:pPr>
            <a:r>
              <a:rPr lang="en-US" sz="2600">
                <a:solidFill>
                  <a:schemeClr val="dk1"/>
                </a:solidFill>
                <a:latin typeface="Helvetica Neue"/>
                <a:ea typeface="Helvetica Neue"/>
                <a:cs typeface="Helvetica Neue"/>
                <a:sym typeface="Helvetica Neue"/>
              </a:rPr>
              <a:t>Bygger på </a:t>
            </a:r>
            <a:r>
              <a:rPr b="1" lang="en-US" sz="2600">
                <a:solidFill>
                  <a:srgbClr val="FFA366"/>
                </a:solidFill>
                <a:highlight>
                  <a:srgbClr val="0303F3"/>
                </a:highlight>
                <a:latin typeface="Helvetica Neue"/>
                <a:ea typeface="Helvetica Neue"/>
                <a:cs typeface="Helvetica Neue"/>
                <a:sym typeface="Helvetica Neue"/>
              </a:rPr>
              <a:t>menneskeverdets ukrenkelighet</a:t>
            </a:r>
            <a:r>
              <a:rPr b="1" lang="en-US" sz="2600">
                <a:solidFill>
                  <a:schemeClr val="dk1"/>
                </a:solidFill>
                <a:highlight>
                  <a:srgbClr val="0303F3"/>
                </a:highlight>
                <a:latin typeface="Helvetica Neue"/>
                <a:ea typeface="Helvetica Neue"/>
                <a:cs typeface="Helvetica Neue"/>
                <a:sym typeface="Helvetica Neue"/>
              </a:rPr>
              <a:t> </a:t>
            </a:r>
            <a:r>
              <a:rPr lang="en-US" sz="2600">
                <a:solidFill>
                  <a:schemeClr val="dk1"/>
                </a:solidFill>
                <a:latin typeface="Helvetica Neue"/>
                <a:ea typeface="Helvetica Neue"/>
                <a:cs typeface="Helvetica Neue"/>
                <a:sym typeface="Helvetica Neue"/>
              </a:rPr>
              <a:t>og at alle mennesker er </a:t>
            </a:r>
            <a:r>
              <a:rPr b="1" lang="en-US" sz="2600">
                <a:solidFill>
                  <a:srgbClr val="0303F3"/>
                </a:solidFill>
                <a:highlight>
                  <a:srgbClr val="FFA366"/>
                </a:highlight>
                <a:latin typeface="Helvetica Neue"/>
                <a:ea typeface="Helvetica Neue"/>
                <a:cs typeface="Helvetica Neue"/>
                <a:sym typeface="Helvetica Neue"/>
              </a:rPr>
              <a:t>like mye verdt</a:t>
            </a:r>
            <a:r>
              <a:rPr b="1" lang="en-US" sz="2600">
                <a:solidFill>
                  <a:schemeClr val="dk1"/>
                </a:solidFill>
                <a:latin typeface="Helvetica Neue"/>
                <a:ea typeface="Helvetica Neue"/>
                <a:cs typeface="Helvetica Neue"/>
                <a:sym typeface="Helvetica Neue"/>
              </a:rPr>
              <a:t>,</a:t>
            </a:r>
            <a:r>
              <a:rPr lang="en-US" sz="2600">
                <a:solidFill>
                  <a:schemeClr val="dk1"/>
                </a:solidFill>
                <a:latin typeface="Helvetica Neue"/>
                <a:ea typeface="Helvetica Neue"/>
                <a:cs typeface="Helvetica Neue"/>
                <a:sym typeface="Helvetica Neue"/>
              </a:rPr>
              <a:t> uavhengig av hva som ellers skiller oss.</a:t>
            </a:r>
            <a:endParaRPr sz="2200">
              <a:solidFill>
                <a:schemeClr val="dk1"/>
              </a:solidFill>
            </a:endParaRPr>
          </a:p>
        </p:txBody>
      </p:sp>
      <p:sp>
        <p:nvSpPr>
          <p:cNvPr id="203" name="Google Shape;203;p41"/>
          <p:cNvSpPr txBox="1"/>
          <p:nvPr/>
        </p:nvSpPr>
        <p:spPr>
          <a:xfrm>
            <a:off x="415650" y="2798175"/>
            <a:ext cx="11360700" cy="11067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lang="en-US" sz="2600">
                <a:solidFill>
                  <a:schemeClr val="dk1"/>
                </a:solidFill>
                <a:latin typeface="Helvetica Neue"/>
                <a:ea typeface="Helvetica Neue"/>
                <a:cs typeface="Helvetica Neue"/>
                <a:sym typeface="Helvetica Neue"/>
              </a:rPr>
              <a:t>Skolen skal utvikle </a:t>
            </a:r>
            <a:r>
              <a:rPr b="1" lang="en-US" sz="2600">
                <a:solidFill>
                  <a:srgbClr val="FFA366"/>
                </a:solidFill>
                <a:highlight>
                  <a:srgbClr val="0303F3"/>
                </a:highlight>
                <a:latin typeface="Helvetica Neue"/>
                <a:ea typeface="Helvetica Neue"/>
                <a:cs typeface="Helvetica Neue"/>
                <a:sym typeface="Helvetica Neue"/>
              </a:rPr>
              <a:t>inkluderende fellesskap</a:t>
            </a:r>
            <a:r>
              <a:rPr lang="en-US" sz="2600">
                <a:solidFill>
                  <a:schemeClr val="dk1"/>
                </a:solidFill>
                <a:latin typeface="Helvetica Neue"/>
                <a:ea typeface="Helvetica Neue"/>
                <a:cs typeface="Helvetica Neue"/>
                <a:sym typeface="Helvetica Neue"/>
              </a:rPr>
              <a:t> som fremmer helse, trivsel og læring for alle</a:t>
            </a:r>
            <a:endParaRPr sz="1700">
              <a:solidFill>
                <a:schemeClr val="dk1"/>
              </a:solidFill>
            </a:endParaRPr>
          </a:p>
        </p:txBody>
      </p:sp>
      <p:sp>
        <p:nvSpPr>
          <p:cNvPr id="204" name="Google Shape;204;p41"/>
          <p:cNvSpPr txBox="1"/>
          <p:nvPr/>
        </p:nvSpPr>
        <p:spPr>
          <a:xfrm>
            <a:off x="415600" y="4018317"/>
            <a:ext cx="11360700" cy="6465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1600"/>
              </a:spcAft>
              <a:buNone/>
            </a:pPr>
            <a:r>
              <a:rPr lang="en-US" sz="2600">
                <a:solidFill>
                  <a:schemeClr val="dk1"/>
                </a:solidFill>
                <a:latin typeface="Helvetica Neue"/>
                <a:ea typeface="Helvetica Neue"/>
                <a:cs typeface="Helvetica Neue"/>
                <a:sym typeface="Helvetica Neue"/>
              </a:rPr>
              <a:t>Faglig læring kan ikke isoleres</a:t>
            </a:r>
            <a:r>
              <a:rPr lang="en-US" sz="2600">
                <a:solidFill>
                  <a:schemeClr val="dk1"/>
                </a:solidFill>
                <a:latin typeface="Helvetica Neue"/>
                <a:ea typeface="Helvetica Neue"/>
                <a:cs typeface="Helvetica Neue"/>
                <a:sym typeface="Helvetica Neue"/>
              </a:rPr>
              <a:t> fra</a:t>
            </a:r>
            <a:r>
              <a:rPr b="1" lang="en-US" sz="2600">
                <a:solidFill>
                  <a:srgbClr val="0303F3"/>
                </a:solidFill>
                <a:latin typeface="Helvetica Neue"/>
                <a:ea typeface="Helvetica Neue"/>
                <a:cs typeface="Helvetica Neue"/>
                <a:sym typeface="Helvetica Neue"/>
              </a:rPr>
              <a:t> </a:t>
            </a:r>
            <a:r>
              <a:rPr b="1" lang="en-US" sz="2600">
                <a:solidFill>
                  <a:srgbClr val="0303F3"/>
                </a:solidFill>
                <a:highlight>
                  <a:srgbClr val="FFA366"/>
                </a:highlight>
                <a:latin typeface="Helvetica Neue"/>
                <a:ea typeface="Helvetica Neue"/>
                <a:cs typeface="Helvetica Neue"/>
                <a:sym typeface="Helvetica Neue"/>
              </a:rPr>
              <a:t>sosial læring</a:t>
            </a:r>
            <a:endParaRPr b="1" sz="1700"/>
          </a:p>
        </p:txBody>
      </p:sp>
      <p:sp>
        <p:nvSpPr>
          <p:cNvPr id="205" name="Google Shape;205;p41"/>
          <p:cNvSpPr txBox="1"/>
          <p:nvPr/>
        </p:nvSpPr>
        <p:spPr>
          <a:xfrm>
            <a:off x="415600" y="4778267"/>
            <a:ext cx="11360700" cy="6540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lang="en-US" sz="2650">
                <a:solidFill>
                  <a:srgbClr val="303030"/>
                </a:solidFill>
                <a:highlight>
                  <a:srgbClr val="FFFFFF"/>
                </a:highlight>
                <a:latin typeface="Helvetica Neue"/>
                <a:ea typeface="Helvetica Neue"/>
                <a:cs typeface="Helvetica Neue"/>
                <a:sym typeface="Helvetica Neue"/>
              </a:rPr>
              <a:t>Skolen skal være et sted der barn og unge opplever </a:t>
            </a:r>
            <a:r>
              <a:rPr b="1" lang="en-US" sz="2650">
                <a:solidFill>
                  <a:srgbClr val="FFA366"/>
                </a:solidFill>
                <a:highlight>
                  <a:srgbClr val="0303F3"/>
                </a:highlight>
                <a:latin typeface="Helvetica Neue"/>
                <a:ea typeface="Helvetica Neue"/>
                <a:cs typeface="Helvetica Neue"/>
                <a:sym typeface="Helvetica Neue"/>
              </a:rPr>
              <a:t>demokrati i praksis</a:t>
            </a:r>
            <a:endParaRPr b="1" sz="3200">
              <a:solidFill>
                <a:srgbClr val="FFA366"/>
              </a:solidFill>
              <a:highlight>
                <a:srgbClr val="0303F3"/>
              </a:highlight>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E"/>
        </a:solidFill>
      </p:bgPr>
    </p:bg>
    <p:spTree>
      <p:nvGrpSpPr>
        <p:cNvPr id="209" name="Shape 209"/>
        <p:cNvGrpSpPr/>
        <p:nvPr/>
      </p:nvGrpSpPr>
      <p:grpSpPr>
        <a:xfrm>
          <a:off x="0" y="0"/>
          <a:ext cx="0" cy="0"/>
          <a:chOff x="0" y="0"/>
          <a:chExt cx="0" cy="0"/>
        </a:xfrm>
      </p:grpSpPr>
      <p:sp>
        <p:nvSpPr>
          <p:cNvPr id="210" name="Google Shape;210;p42"/>
          <p:cNvSpPr txBox="1"/>
          <p:nvPr>
            <p:ph type="title"/>
          </p:nvPr>
        </p:nvSpPr>
        <p:spPr>
          <a:xfrm>
            <a:off x="602050" y="873400"/>
            <a:ext cx="10987800" cy="2011500"/>
          </a:xfrm>
          <a:prstGeom prst="rect">
            <a:avLst/>
          </a:prstGeom>
          <a:solidFill>
            <a:srgbClr val="0000C1"/>
          </a:solidFill>
          <a:ln>
            <a:noFill/>
          </a:ln>
        </p:spPr>
        <p:txBody>
          <a:bodyPr anchorCtr="0" anchor="t" bIns="121900" lIns="121900" spcFirstLastPara="1" rIns="121900" wrap="square" tIns="121900">
            <a:noAutofit/>
          </a:bodyPr>
          <a:lstStyle/>
          <a:p>
            <a:pPr indent="0" lvl="0" marL="0" rtl="0" algn="ctr">
              <a:spcBef>
                <a:spcPts val="0"/>
              </a:spcBef>
              <a:spcAft>
                <a:spcPts val="0"/>
              </a:spcAft>
              <a:buSzPts val="1300"/>
              <a:buNone/>
            </a:pPr>
            <a:r>
              <a:rPr b="1" lang="en-US" sz="6000">
                <a:solidFill>
                  <a:schemeClr val="lt1"/>
                </a:solidFill>
                <a:latin typeface="Helvetica Neue"/>
                <a:ea typeface="Helvetica Neue"/>
                <a:cs typeface="Helvetica Neue"/>
                <a:sym typeface="Helvetica Neue"/>
              </a:rPr>
              <a:t>NYE LÆREPLANER KREVER NY UNDERVISNING!</a:t>
            </a:r>
            <a:endParaRPr b="1" sz="6000">
              <a:solidFill>
                <a:schemeClr val="lt1"/>
              </a:solidFill>
              <a:latin typeface="Helvetica Neue"/>
              <a:ea typeface="Helvetica Neue"/>
              <a:cs typeface="Helvetica Neue"/>
              <a:sym typeface="Helvetica Neue"/>
            </a:endParaRPr>
          </a:p>
        </p:txBody>
      </p:sp>
      <p:sp>
        <p:nvSpPr>
          <p:cNvPr id="211" name="Google Shape;211;p42"/>
          <p:cNvSpPr txBox="1"/>
          <p:nvPr>
            <p:ph idx="1" type="body"/>
          </p:nvPr>
        </p:nvSpPr>
        <p:spPr>
          <a:xfrm>
            <a:off x="415600" y="2884900"/>
            <a:ext cx="11360700" cy="2800800"/>
          </a:xfrm>
          <a:prstGeom prst="rect">
            <a:avLst/>
          </a:prstGeom>
          <a:noFill/>
          <a:ln>
            <a:noFill/>
          </a:ln>
        </p:spPr>
        <p:txBody>
          <a:bodyPr anchorCtr="0" anchor="ctr" bIns="121900" lIns="121900" spcFirstLastPara="1" rIns="121900" wrap="square" tIns="121900">
            <a:normAutofit/>
          </a:bodyPr>
          <a:lstStyle/>
          <a:p>
            <a:pPr indent="0" lvl="0" marL="0" rtl="0" algn="ctr">
              <a:spcBef>
                <a:spcPts val="0"/>
              </a:spcBef>
              <a:spcAft>
                <a:spcPts val="1600"/>
              </a:spcAft>
              <a:buNone/>
            </a:pPr>
            <a:r>
              <a:rPr lang="en-US">
                <a:solidFill>
                  <a:schemeClr val="lt1"/>
                </a:solidFill>
                <a:highlight>
                  <a:srgbClr val="FF7E28"/>
                </a:highlight>
              </a:rPr>
              <a:t> Høsten 2020 er det lansert nye læreplaner i grunnskolen og videregående skole.   </a:t>
            </a:r>
            <a:r>
              <a:rPr lang="en-US">
                <a:solidFill>
                  <a:srgbClr val="FFA366"/>
                </a:solidFill>
                <a:highlight>
                  <a:srgbClr val="FF7E28"/>
                </a:highlight>
              </a:rPr>
              <a:t>.</a:t>
            </a:r>
            <a:r>
              <a:rPr lang="en-US">
                <a:solidFill>
                  <a:schemeClr val="lt1"/>
                </a:solidFill>
                <a:highlight>
                  <a:srgbClr val="FF7E28"/>
                </a:highlight>
              </a:rPr>
              <a:t>Norsk skole forplikter seg nå til å gi elevene et grunnlag til å «handle aktivt og</a:t>
            </a:r>
            <a:r>
              <a:rPr lang="en-US">
                <a:solidFill>
                  <a:srgbClr val="FF7E28"/>
                </a:solidFill>
                <a:highlight>
                  <a:srgbClr val="FF7E28"/>
                </a:highlight>
              </a:rPr>
              <a:t>.</a:t>
            </a:r>
            <a:r>
              <a:rPr lang="en-US">
                <a:solidFill>
                  <a:schemeClr val="lt1"/>
                </a:solidFill>
                <a:highlight>
                  <a:srgbClr val="FF7E28"/>
                </a:highlight>
              </a:rPr>
              <a:t> </a:t>
            </a:r>
            <a:r>
              <a:rPr lang="en-US">
                <a:solidFill>
                  <a:srgbClr val="FFA366"/>
                </a:solidFill>
                <a:highlight>
                  <a:srgbClr val="FF7E28"/>
                </a:highlight>
              </a:rPr>
              <a:t>.</a:t>
            </a:r>
            <a:r>
              <a:rPr lang="en-US">
                <a:solidFill>
                  <a:schemeClr val="lt1"/>
                </a:solidFill>
                <a:highlight>
                  <a:srgbClr val="FF7E28"/>
                </a:highlight>
              </a:rPr>
              <a:t>bevisst for å bidra til en bedre verden».  Undervisningen skal «bygge håp for</a:t>
            </a:r>
            <a:r>
              <a:rPr lang="en-US">
                <a:solidFill>
                  <a:srgbClr val="FF7E28"/>
                </a:solidFill>
                <a:highlight>
                  <a:srgbClr val="FF7E28"/>
                </a:highlight>
              </a:rPr>
              <a:t>.</a:t>
            </a:r>
            <a:r>
              <a:rPr lang="en-US">
                <a:solidFill>
                  <a:schemeClr val="lt1"/>
                </a:solidFill>
                <a:highlight>
                  <a:srgbClr val="FF7E28"/>
                </a:highlight>
              </a:rPr>
              <a:t> fremtiden og vise at innsatsen til hver enkelt har betydning».</a:t>
            </a:r>
            <a:endParaRPr>
              <a:solidFill>
                <a:schemeClr val="lt1"/>
              </a:solidFill>
              <a:highlight>
                <a:srgbClr val="FF7E28"/>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3"/>
          <p:cNvSpPr txBox="1"/>
          <p:nvPr>
            <p:ph type="title"/>
          </p:nvPr>
        </p:nvSpPr>
        <p:spPr>
          <a:xfrm>
            <a:off x="1219200" y="503263"/>
            <a:ext cx="9751500" cy="1775400"/>
          </a:xfrm>
          <a:prstGeom prst="rect">
            <a:avLst/>
          </a:prstGeom>
          <a:noFill/>
          <a:ln>
            <a:noFill/>
          </a:ln>
        </p:spPr>
        <p:txBody>
          <a:bodyPr anchorCtr="0" anchor="ctr" bIns="182875" lIns="182875" spcFirstLastPara="1" rIns="182875" wrap="square" tIns="182875">
            <a:noAutofit/>
          </a:bodyPr>
          <a:lstStyle/>
          <a:p>
            <a:pPr indent="0" lvl="0" marL="0" rtl="0" algn="ctr">
              <a:lnSpc>
                <a:spcPct val="90000"/>
              </a:lnSpc>
              <a:spcBef>
                <a:spcPts val="0"/>
              </a:spcBef>
              <a:spcAft>
                <a:spcPts val="0"/>
              </a:spcAft>
              <a:buClr>
                <a:schemeClr val="lt1"/>
              </a:buClr>
              <a:buSzPts val="4000"/>
              <a:buFont typeface="Gill Sans"/>
              <a:buNone/>
            </a:pPr>
            <a:r>
              <a:rPr b="1" lang="en-US" sz="4000">
                <a:solidFill>
                  <a:srgbClr val="0303F3"/>
                </a:solidFill>
                <a:highlight>
                  <a:srgbClr val="FFA366"/>
                </a:highlight>
                <a:latin typeface="Helvetica Neue"/>
                <a:ea typeface="Helvetica Neue"/>
                <a:cs typeface="Helvetica Neue"/>
                <a:sym typeface="Helvetica Neue"/>
              </a:rPr>
              <a:t>Hvordan blir undervisningen påvirket?</a:t>
            </a:r>
            <a:r>
              <a:rPr b="1" lang="en-US" sz="4000">
                <a:solidFill>
                  <a:srgbClr val="5B2EA3"/>
                </a:solidFill>
                <a:highlight>
                  <a:srgbClr val="FFA366"/>
                </a:highlight>
                <a:latin typeface="Helvetica Neue"/>
                <a:ea typeface="Helvetica Neue"/>
                <a:cs typeface="Helvetica Neue"/>
                <a:sym typeface="Helvetica Neue"/>
              </a:rPr>
              <a:t> </a:t>
            </a:r>
            <a:r>
              <a:rPr b="1" lang="en-US" sz="4000">
                <a:solidFill>
                  <a:schemeClr val="lt1"/>
                </a:solidFill>
                <a:latin typeface="Gill Sans"/>
                <a:ea typeface="Gill Sans"/>
                <a:cs typeface="Gill Sans"/>
                <a:sym typeface="Gill Sans"/>
              </a:rPr>
              <a:t>DIDAKTISKE KONSEKVENSER</a:t>
            </a:r>
            <a:endParaRPr b="1" sz="4000"/>
          </a:p>
        </p:txBody>
      </p:sp>
      <p:sp>
        <p:nvSpPr>
          <p:cNvPr id="218" name="Google Shape;218;p43"/>
          <p:cNvSpPr txBox="1"/>
          <p:nvPr>
            <p:ph idx="1" type="body"/>
          </p:nvPr>
        </p:nvSpPr>
        <p:spPr>
          <a:xfrm>
            <a:off x="835750" y="1699850"/>
            <a:ext cx="10601700" cy="4088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600">
              <a:latin typeface="Helvetica Neue"/>
              <a:ea typeface="Helvetica Neue"/>
              <a:cs typeface="Helvetica Neue"/>
              <a:sym typeface="Helvetica Neue"/>
            </a:endParaRPr>
          </a:p>
          <a:p>
            <a:pPr indent="-393700" lvl="0" marL="457200" rtl="0" algn="l">
              <a:lnSpc>
                <a:spcPct val="100000"/>
              </a:lnSpc>
              <a:spcBef>
                <a:spcPts val="0"/>
              </a:spcBef>
              <a:spcAft>
                <a:spcPts val="0"/>
              </a:spcAft>
              <a:buSzPts val="2600"/>
              <a:buFont typeface="Helvetica Neue"/>
              <a:buChar char="●"/>
            </a:pPr>
            <a:r>
              <a:rPr lang="en-US" sz="2600">
                <a:latin typeface="Helvetica Neue"/>
                <a:ea typeface="Helvetica Neue"/>
                <a:cs typeface="Helvetica Neue"/>
                <a:sym typeface="Helvetica Neue"/>
              </a:rPr>
              <a:t>Utgangsp</a:t>
            </a:r>
            <a:r>
              <a:rPr lang="en-US" sz="2600">
                <a:highlight>
                  <a:schemeClr val="lt1"/>
                </a:highlight>
                <a:latin typeface="Helvetica Neue"/>
                <a:ea typeface="Helvetica Neue"/>
                <a:cs typeface="Helvetica Neue"/>
                <a:sym typeface="Helvetica Neue"/>
              </a:rPr>
              <a:t>unkt i </a:t>
            </a:r>
            <a:r>
              <a:rPr b="1" lang="en-US" sz="2600">
                <a:highlight>
                  <a:schemeClr val="lt1"/>
                </a:highlight>
                <a:latin typeface="Helvetica Neue"/>
                <a:ea typeface="Helvetica Neue"/>
                <a:cs typeface="Helvetica Neue"/>
                <a:sym typeface="Helvetica Neue"/>
              </a:rPr>
              <a:t>store spørsmål  og utforskende tilnærming </a:t>
            </a:r>
            <a:endParaRPr sz="2600">
              <a:highlight>
                <a:schemeClr val="lt1"/>
              </a:highlight>
              <a:latin typeface="Helvetica Neue"/>
              <a:ea typeface="Helvetica Neue"/>
              <a:cs typeface="Helvetica Neue"/>
              <a:sym typeface="Helvetica Neue"/>
            </a:endParaRPr>
          </a:p>
          <a:p>
            <a:pPr indent="-393700" lvl="0" marL="457200" rtl="0" algn="l">
              <a:lnSpc>
                <a:spcPct val="100000"/>
              </a:lnSpc>
              <a:spcBef>
                <a:spcPts val="0"/>
              </a:spcBef>
              <a:spcAft>
                <a:spcPts val="0"/>
              </a:spcAft>
              <a:buSzPts val="2600"/>
              <a:buFont typeface="Helvetica Neue"/>
              <a:buChar char="●"/>
            </a:pPr>
            <a:r>
              <a:rPr lang="en-US" sz="2600">
                <a:highlight>
                  <a:schemeClr val="lt1"/>
                </a:highlight>
                <a:latin typeface="Helvetica Neue"/>
                <a:ea typeface="Helvetica Neue"/>
                <a:cs typeface="Helvetica Neue"/>
                <a:sym typeface="Helvetica Neue"/>
              </a:rPr>
              <a:t>Pluralistisk tilnærming: </a:t>
            </a:r>
            <a:r>
              <a:rPr b="1" lang="en-US" sz="2600">
                <a:highlight>
                  <a:schemeClr val="lt1"/>
                </a:highlight>
                <a:latin typeface="Helvetica Neue"/>
                <a:ea typeface="Helvetica Neue"/>
                <a:cs typeface="Helvetica Neue"/>
                <a:sym typeface="Helvetica Neue"/>
              </a:rPr>
              <a:t>Ulike perspektiver, ikke ett svar</a:t>
            </a:r>
            <a:r>
              <a:rPr lang="en-US" sz="2600">
                <a:highlight>
                  <a:schemeClr val="lt1"/>
                </a:highlight>
                <a:latin typeface="Helvetica Neue"/>
                <a:ea typeface="Helvetica Neue"/>
                <a:cs typeface="Helvetica Neue"/>
                <a:sym typeface="Helvetica Neue"/>
              </a:rPr>
              <a:t>.    </a:t>
            </a:r>
            <a:endParaRPr sz="2600">
              <a:highlight>
                <a:schemeClr val="lt1"/>
              </a:highlight>
              <a:latin typeface="Helvetica Neue"/>
              <a:ea typeface="Helvetica Neue"/>
              <a:cs typeface="Helvetica Neue"/>
              <a:sym typeface="Helvetica Neue"/>
            </a:endParaRPr>
          </a:p>
          <a:p>
            <a:pPr indent="-393700" lvl="0" marL="457200" rtl="0" algn="l">
              <a:lnSpc>
                <a:spcPct val="100000"/>
              </a:lnSpc>
              <a:spcBef>
                <a:spcPts val="0"/>
              </a:spcBef>
              <a:spcAft>
                <a:spcPts val="0"/>
              </a:spcAft>
              <a:buSzPts val="2600"/>
              <a:buFont typeface="Helvetica Neue"/>
              <a:buChar char="●"/>
            </a:pPr>
            <a:r>
              <a:rPr lang="en-US" sz="2600">
                <a:highlight>
                  <a:schemeClr val="lt1"/>
                </a:highlight>
                <a:latin typeface="Helvetica Neue"/>
                <a:ea typeface="Helvetica Neue"/>
                <a:cs typeface="Helvetica Neue"/>
                <a:sym typeface="Helvetica Neue"/>
              </a:rPr>
              <a:t>Utgangspunkt i elevenes livsverden og autentiske læringssituasjoner: ut av klasserommet!</a:t>
            </a:r>
            <a:endParaRPr sz="2600">
              <a:highlight>
                <a:schemeClr val="lt1"/>
              </a:highlight>
              <a:latin typeface="Helvetica Neue"/>
              <a:ea typeface="Helvetica Neue"/>
              <a:cs typeface="Helvetica Neue"/>
              <a:sym typeface="Helvetica Neue"/>
            </a:endParaRPr>
          </a:p>
          <a:p>
            <a:pPr indent="-393700" lvl="0" marL="457200" rtl="0" algn="l">
              <a:lnSpc>
                <a:spcPct val="100000"/>
              </a:lnSpc>
              <a:spcBef>
                <a:spcPts val="0"/>
              </a:spcBef>
              <a:spcAft>
                <a:spcPts val="0"/>
              </a:spcAft>
              <a:buSzPts val="2600"/>
              <a:buFont typeface="Helvetica Neue"/>
              <a:buChar char="●"/>
            </a:pPr>
            <a:r>
              <a:rPr lang="en-US" sz="2600">
                <a:highlight>
                  <a:schemeClr val="lt1"/>
                </a:highlight>
                <a:latin typeface="Helvetica Neue"/>
                <a:ea typeface="Helvetica Neue"/>
                <a:cs typeface="Helvetica Neue"/>
                <a:sym typeface="Helvetica Neue"/>
              </a:rPr>
              <a:t>De tverrfaglige temaene: </a:t>
            </a:r>
            <a:r>
              <a:rPr b="1" lang="en-US" sz="2600">
                <a:highlight>
                  <a:schemeClr val="lt1"/>
                </a:highlight>
                <a:latin typeface="Helvetica Neue"/>
                <a:ea typeface="Helvetica Neue"/>
                <a:cs typeface="Helvetica Neue"/>
                <a:sym typeface="Helvetica Neue"/>
              </a:rPr>
              <a:t>fagovergripende og må behandles tverrfaglig eller flerfaglig</a:t>
            </a:r>
            <a:endParaRPr b="1" sz="2600">
              <a:highlight>
                <a:schemeClr val="lt1"/>
              </a:highlight>
              <a:latin typeface="Helvetica Neue"/>
              <a:ea typeface="Helvetica Neue"/>
              <a:cs typeface="Helvetica Neue"/>
              <a:sym typeface="Helvetica Neue"/>
            </a:endParaRPr>
          </a:p>
          <a:p>
            <a:pPr indent="-393700" lvl="0" marL="457200" rtl="0" algn="l">
              <a:lnSpc>
                <a:spcPct val="100000"/>
              </a:lnSpc>
              <a:spcBef>
                <a:spcPts val="0"/>
              </a:spcBef>
              <a:spcAft>
                <a:spcPts val="0"/>
              </a:spcAft>
              <a:buSzPts val="2600"/>
              <a:buFont typeface="Helvetica Neue"/>
              <a:buChar char="●"/>
            </a:pPr>
            <a:r>
              <a:rPr b="1" lang="en-US" sz="2600">
                <a:highlight>
                  <a:schemeClr val="lt1"/>
                </a:highlight>
                <a:latin typeface="Helvetica Neue"/>
                <a:ea typeface="Helvetica Neue"/>
                <a:cs typeface="Helvetica Neue"/>
                <a:sym typeface="Helvetica Neue"/>
              </a:rPr>
              <a:t>Sammenhengsforståelse </a:t>
            </a:r>
            <a:endParaRPr b="1" sz="2600">
              <a:highlight>
                <a:schemeClr val="lt1"/>
              </a:highlight>
              <a:latin typeface="Helvetica Neue"/>
              <a:ea typeface="Helvetica Neue"/>
              <a:cs typeface="Helvetica Neue"/>
              <a:sym typeface="Helvetica Neue"/>
            </a:endParaRPr>
          </a:p>
          <a:p>
            <a:pPr indent="-393700" lvl="0" marL="457200" rtl="0" algn="l">
              <a:lnSpc>
                <a:spcPct val="100000"/>
              </a:lnSpc>
              <a:spcBef>
                <a:spcPts val="0"/>
              </a:spcBef>
              <a:spcAft>
                <a:spcPts val="0"/>
              </a:spcAft>
              <a:buSzPts val="2600"/>
              <a:buFont typeface="Helvetica Neue"/>
              <a:buChar char="●"/>
            </a:pPr>
            <a:r>
              <a:rPr lang="en-US" sz="2600">
                <a:highlight>
                  <a:schemeClr val="lt1"/>
                </a:highlight>
                <a:latin typeface="Helvetica Neue"/>
                <a:ea typeface="Helvetica Neue"/>
                <a:cs typeface="Helvetica Neue"/>
                <a:sym typeface="Helvetica Neue"/>
              </a:rPr>
              <a:t>Må fremme</a:t>
            </a:r>
            <a:r>
              <a:rPr b="1" lang="en-US" sz="2600">
                <a:highlight>
                  <a:schemeClr val="lt1"/>
                </a:highlight>
                <a:latin typeface="Helvetica Neue"/>
                <a:ea typeface="Helvetica Neue"/>
                <a:cs typeface="Helvetica Neue"/>
                <a:sym typeface="Helvetica Neue"/>
              </a:rPr>
              <a:t> h</a:t>
            </a:r>
            <a:r>
              <a:rPr b="1" lang="en-US" sz="2600">
                <a:highlight>
                  <a:schemeClr val="lt1"/>
                </a:highlight>
                <a:latin typeface="Helvetica Neue"/>
                <a:ea typeface="Helvetica Neue"/>
                <a:cs typeface="Helvetica Neue"/>
                <a:sym typeface="Helvetica Neue"/>
              </a:rPr>
              <a:t>andlingskompetanse </a:t>
            </a:r>
            <a:endParaRPr b="1" sz="2600">
              <a:highlight>
                <a:schemeClr val="lt1"/>
              </a:highlight>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sz="2600">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sz="3400">
              <a:latin typeface="Helvetica Neue"/>
              <a:ea typeface="Helvetica Neue"/>
              <a:cs typeface="Helvetica Neue"/>
              <a:sym typeface="Helvetica Neue"/>
            </a:endParaRPr>
          </a:p>
        </p:txBody>
      </p:sp>
      <p:sp>
        <p:nvSpPr>
          <p:cNvPr id="219" name="Google Shape;219;p43"/>
          <p:cNvSpPr/>
          <p:nvPr/>
        </p:nvSpPr>
        <p:spPr>
          <a:xfrm>
            <a:off x="0" y="5971592"/>
            <a:ext cx="12192000" cy="8865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OD_White_RGB.png" id="220" name="Google Shape;220;p43"/>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Effect filter="fade" transition="in">
                                      <p:cBhvr>
                                        <p:cTn dur="500"/>
                                        <p:tgtEl>
                                          <p:spTgt spid="2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1" st="1"/>
                                            </p:txEl>
                                          </p:spTgt>
                                        </p:tgtEl>
                                        <p:attrNameLst>
                                          <p:attrName>style.visibility</p:attrName>
                                        </p:attrNameLst>
                                      </p:cBhvr>
                                      <p:to>
                                        <p:strVal val="visible"/>
                                      </p:to>
                                    </p:set>
                                    <p:animEffect filter="fade" transition="in">
                                      <p:cBhvr>
                                        <p:cTn dur="500"/>
                                        <p:tgtEl>
                                          <p:spTgt spid="2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2" st="2"/>
                                            </p:txEl>
                                          </p:spTgt>
                                        </p:tgtEl>
                                        <p:attrNameLst>
                                          <p:attrName>style.visibility</p:attrName>
                                        </p:attrNameLst>
                                      </p:cBhvr>
                                      <p:to>
                                        <p:strVal val="visible"/>
                                      </p:to>
                                    </p:set>
                                    <p:animEffect filter="fade" transition="in">
                                      <p:cBhvr>
                                        <p:cTn dur="500"/>
                                        <p:tgtEl>
                                          <p:spTgt spid="2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3" st="3"/>
                                            </p:txEl>
                                          </p:spTgt>
                                        </p:tgtEl>
                                        <p:attrNameLst>
                                          <p:attrName>style.visibility</p:attrName>
                                        </p:attrNameLst>
                                      </p:cBhvr>
                                      <p:to>
                                        <p:strVal val="visible"/>
                                      </p:to>
                                    </p:set>
                                    <p:animEffect filter="fade" transition="in">
                                      <p:cBhvr>
                                        <p:cTn dur="500"/>
                                        <p:tgtEl>
                                          <p:spTgt spid="21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4" st="4"/>
                                            </p:txEl>
                                          </p:spTgt>
                                        </p:tgtEl>
                                        <p:attrNameLst>
                                          <p:attrName>style.visibility</p:attrName>
                                        </p:attrNameLst>
                                      </p:cBhvr>
                                      <p:to>
                                        <p:strVal val="visible"/>
                                      </p:to>
                                    </p:set>
                                    <p:animEffect filter="fade" transition="in">
                                      <p:cBhvr>
                                        <p:cTn dur="500"/>
                                        <p:tgtEl>
                                          <p:spTgt spid="21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5" st="5"/>
                                            </p:txEl>
                                          </p:spTgt>
                                        </p:tgtEl>
                                        <p:attrNameLst>
                                          <p:attrName>style.visibility</p:attrName>
                                        </p:attrNameLst>
                                      </p:cBhvr>
                                      <p:to>
                                        <p:strVal val="visible"/>
                                      </p:to>
                                    </p:set>
                                    <p:animEffect filter="fade" transition="in">
                                      <p:cBhvr>
                                        <p:cTn dur="500"/>
                                        <p:tgtEl>
                                          <p:spTgt spid="21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6" st="6"/>
                                            </p:txEl>
                                          </p:spTgt>
                                        </p:tgtEl>
                                        <p:attrNameLst>
                                          <p:attrName>style.visibility</p:attrName>
                                        </p:attrNameLst>
                                      </p:cBhvr>
                                      <p:to>
                                        <p:strVal val="visible"/>
                                      </p:to>
                                    </p:set>
                                    <p:animEffect filter="fade" transition="in">
                                      <p:cBhvr>
                                        <p:cTn dur="500"/>
                                        <p:tgtEl>
                                          <p:spTgt spid="21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7" st="7"/>
                                            </p:txEl>
                                          </p:spTgt>
                                        </p:tgtEl>
                                        <p:attrNameLst>
                                          <p:attrName>style.visibility</p:attrName>
                                        </p:attrNameLst>
                                      </p:cBhvr>
                                      <p:to>
                                        <p:strVal val="visible"/>
                                      </p:to>
                                    </p:set>
                                    <p:animEffect filter="fade" transition="in">
                                      <p:cBhvr>
                                        <p:cTn dur="500"/>
                                        <p:tgtEl>
                                          <p:spTgt spid="21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xEl>
                                              <p:pRg end="8" st="8"/>
                                            </p:txEl>
                                          </p:spTgt>
                                        </p:tgtEl>
                                        <p:attrNameLst>
                                          <p:attrName>style.visibility</p:attrName>
                                        </p:attrNameLst>
                                      </p:cBhvr>
                                      <p:to>
                                        <p:strVal val="visible"/>
                                      </p:to>
                                    </p:set>
                                    <p:animEffect filter="fade" transition="in">
                                      <p:cBhvr>
                                        <p:cTn dur="500"/>
                                        <p:tgtEl>
                                          <p:spTgt spid="21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7"/>
        </a:solidFill>
      </p:bgPr>
    </p:bg>
    <p:spTree>
      <p:nvGrpSpPr>
        <p:cNvPr id="224" name="Shape 224"/>
        <p:cNvGrpSpPr/>
        <p:nvPr/>
      </p:nvGrpSpPr>
      <p:grpSpPr>
        <a:xfrm>
          <a:off x="0" y="0"/>
          <a:ext cx="0" cy="0"/>
          <a:chOff x="0" y="0"/>
          <a:chExt cx="0" cy="0"/>
        </a:xfrm>
      </p:grpSpPr>
      <p:sp>
        <p:nvSpPr>
          <p:cNvPr descr="OD_White_RGB.png" id="225" name="Google Shape;225;p44"/>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226" name="Google Shape;226;p44"/>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227" name="Google Shape;227;p44"/>
          <p:cNvSpPr txBox="1"/>
          <p:nvPr/>
        </p:nvSpPr>
        <p:spPr>
          <a:xfrm>
            <a:off x="679225" y="1963250"/>
            <a:ext cx="10626600" cy="31647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Clr>
                <a:schemeClr val="dk1"/>
              </a:buClr>
              <a:buSzPts val="2325"/>
              <a:buFont typeface="Arial"/>
              <a:buNone/>
            </a:pPr>
            <a:br>
              <a:rPr b="1" lang="en-US" sz="2425">
                <a:solidFill>
                  <a:srgbClr val="262626"/>
                </a:solidFill>
                <a:latin typeface="Helvetica Neue"/>
                <a:ea typeface="Helvetica Neue"/>
                <a:cs typeface="Helvetica Neue"/>
                <a:sym typeface="Helvetica Neue"/>
              </a:rPr>
            </a:br>
            <a:br>
              <a:rPr b="1" lang="en-US" sz="2425">
                <a:solidFill>
                  <a:srgbClr val="262626"/>
                </a:solidFill>
                <a:latin typeface="Helvetica Neue"/>
                <a:ea typeface="Helvetica Neue"/>
                <a:cs typeface="Helvetica Neue"/>
                <a:sym typeface="Helvetica Neue"/>
              </a:rPr>
            </a:br>
            <a:br>
              <a:rPr b="1" lang="en-US" sz="3525">
                <a:solidFill>
                  <a:srgbClr val="262626"/>
                </a:solidFill>
                <a:latin typeface="Helvetica Neue"/>
                <a:ea typeface="Helvetica Neue"/>
                <a:cs typeface="Helvetica Neue"/>
                <a:sym typeface="Helvetica Neue"/>
              </a:rPr>
            </a:br>
            <a:r>
              <a:rPr lang="en-US" sz="3525">
                <a:solidFill>
                  <a:srgbClr val="262626"/>
                </a:solidFill>
                <a:latin typeface="Helvetica Neue"/>
                <a:ea typeface="Helvetica Neue"/>
                <a:cs typeface="Helvetica Neue"/>
                <a:sym typeface="Helvetica Neue"/>
              </a:rPr>
              <a:t>Den aktive eleven i sentrum: </a:t>
            </a:r>
            <a:r>
              <a:rPr b="1" lang="en-US" sz="3525">
                <a:solidFill>
                  <a:srgbClr val="0000C1"/>
                </a:solidFill>
                <a:latin typeface="Helvetica Neue"/>
                <a:ea typeface="Helvetica Neue"/>
                <a:cs typeface="Helvetica Neue"/>
                <a:sym typeface="Helvetica Neue"/>
              </a:rPr>
              <a:t>utforske</a:t>
            </a:r>
            <a:r>
              <a:rPr lang="en-US" sz="3525">
                <a:solidFill>
                  <a:srgbClr val="0000C1"/>
                </a:solidFill>
                <a:latin typeface="Helvetica Neue"/>
                <a:ea typeface="Helvetica Neue"/>
                <a:cs typeface="Helvetica Neue"/>
                <a:sym typeface="Helvetica Neue"/>
              </a:rPr>
              <a:t>,</a:t>
            </a:r>
            <a:r>
              <a:rPr lang="en-US" sz="3525">
                <a:solidFill>
                  <a:srgbClr val="262626"/>
                </a:solidFill>
                <a:latin typeface="Helvetica Neue"/>
                <a:ea typeface="Helvetica Neue"/>
                <a:cs typeface="Helvetica Neue"/>
                <a:sym typeface="Helvetica Neue"/>
              </a:rPr>
              <a:t> stille spørsmål, </a:t>
            </a:r>
            <a:r>
              <a:rPr b="1" lang="en-US" sz="3525">
                <a:solidFill>
                  <a:srgbClr val="0000C1"/>
                </a:solidFill>
                <a:latin typeface="Helvetica Neue"/>
                <a:ea typeface="Helvetica Neue"/>
                <a:cs typeface="Helvetica Neue"/>
                <a:sym typeface="Helvetica Neue"/>
              </a:rPr>
              <a:t>skape</a:t>
            </a:r>
            <a:r>
              <a:rPr lang="en-US" sz="3525">
                <a:solidFill>
                  <a:schemeClr val="dk1"/>
                </a:solidFill>
                <a:latin typeface="Helvetica Neue"/>
                <a:ea typeface="Helvetica Neue"/>
                <a:cs typeface="Helvetica Neue"/>
                <a:sym typeface="Helvetica Neue"/>
              </a:rPr>
              <a:t>,</a:t>
            </a:r>
            <a:r>
              <a:rPr lang="en-US" sz="3525">
                <a:solidFill>
                  <a:srgbClr val="262626"/>
                </a:solidFill>
                <a:latin typeface="Helvetica Neue"/>
                <a:ea typeface="Helvetica Neue"/>
                <a:cs typeface="Helvetica Neue"/>
                <a:sym typeface="Helvetica Neue"/>
              </a:rPr>
              <a:t> </a:t>
            </a:r>
            <a:r>
              <a:rPr b="1" lang="en-US" sz="3525">
                <a:solidFill>
                  <a:srgbClr val="0303F3"/>
                </a:solidFill>
                <a:latin typeface="Helvetica Neue"/>
                <a:ea typeface="Helvetica Neue"/>
                <a:cs typeface="Helvetica Neue"/>
                <a:sym typeface="Helvetica Neue"/>
              </a:rPr>
              <a:t>l</a:t>
            </a:r>
            <a:r>
              <a:rPr b="1" lang="en-US" sz="3525">
                <a:solidFill>
                  <a:srgbClr val="0000C1"/>
                </a:solidFill>
                <a:latin typeface="Helvetica Neue"/>
                <a:ea typeface="Helvetica Neue"/>
                <a:cs typeface="Helvetica Neue"/>
                <a:sym typeface="Helvetica Neue"/>
              </a:rPr>
              <a:t>ekens betydning for læring</a:t>
            </a:r>
            <a:r>
              <a:rPr b="1" lang="en-US" sz="3525">
                <a:solidFill>
                  <a:srgbClr val="0303F3"/>
                </a:solidFill>
                <a:latin typeface="Helvetica Neue"/>
                <a:ea typeface="Helvetica Neue"/>
                <a:cs typeface="Helvetica Neue"/>
                <a:sym typeface="Helvetica Neue"/>
              </a:rPr>
              <a:t>,</a:t>
            </a:r>
            <a:r>
              <a:rPr lang="en-US" sz="3525">
                <a:solidFill>
                  <a:srgbClr val="FF0000"/>
                </a:solidFill>
                <a:latin typeface="Helvetica Neue"/>
                <a:ea typeface="Helvetica Neue"/>
                <a:cs typeface="Helvetica Neue"/>
                <a:sym typeface="Helvetica Neue"/>
              </a:rPr>
              <a:t> </a:t>
            </a:r>
            <a:r>
              <a:rPr lang="en-US" sz="3525">
                <a:solidFill>
                  <a:srgbClr val="262626"/>
                </a:solidFill>
                <a:latin typeface="Helvetica Neue"/>
                <a:ea typeface="Helvetica Neue"/>
                <a:cs typeface="Helvetica Neue"/>
                <a:sym typeface="Helvetica Neue"/>
              </a:rPr>
              <a:t>delta, </a:t>
            </a:r>
            <a:r>
              <a:rPr b="1" lang="en-US" sz="3525">
                <a:solidFill>
                  <a:srgbClr val="0000C1"/>
                </a:solidFill>
                <a:latin typeface="Helvetica Neue"/>
                <a:ea typeface="Helvetica Neue"/>
                <a:cs typeface="Helvetica Neue"/>
                <a:sym typeface="Helvetica Neue"/>
              </a:rPr>
              <a:t>aktivisere</a:t>
            </a:r>
            <a:r>
              <a:rPr lang="en-US" sz="3525">
                <a:solidFill>
                  <a:srgbClr val="5B2EA3"/>
                </a:solidFill>
                <a:latin typeface="Helvetica Neue"/>
                <a:ea typeface="Helvetica Neue"/>
                <a:cs typeface="Helvetica Neue"/>
                <a:sym typeface="Helvetica Neue"/>
              </a:rPr>
              <a:t>,</a:t>
            </a:r>
            <a:r>
              <a:rPr lang="en-US" sz="3525">
                <a:solidFill>
                  <a:srgbClr val="0000FF"/>
                </a:solidFill>
                <a:latin typeface="Helvetica Neue"/>
                <a:ea typeface="Helvetica Neue"/>
                <a:cs typeface="Helvetica Neue"/>
                <a:sym typeface="Helvetica Neue"/>
              </a:rPr>
              <a:t> </a:t>
            </a:r>
            <a:r>
              <a:rPr lang="en-US" sz="3525">
                <a:solidFill>
                  <a:schemeClr val="dk1"/>
                </a:solidFill>
                <a:latin typeface="Helvetica Neue"/>
                <a:ea typeface="Helvetica Neue"/>
                <a:cs typeface="Helvetica Neue"/>
                <a:sym typeface="Helvetica Neue"/>
              </a:rPr>
              <a:t>medvirke</a:t>
            </a:r>
            <a:r>
              <a:rPr lang="en-US" sz="3525">
                <a:solidFill>
                  <a:srgbClr val="262626"/>
                </a:solidFill>
                <a:latin typeface="Helvetica Neue"/>
                <a:ea typeface="Helvetica Neue"/>
                <a:cs typeface="Helvetica Neue"/>
                <a:sym typeface="Helvetica Neue"/>
              </a:rPr>
              <a:t>, </a:t>
            </a:r>
            <a:r>
              <a:rPr b="1" lang="en-US" sz="3525">
                <a:solidFill>
                  <a:srgbClr val="0000C1"/>
                </a:solidFill>
                <a:latin typeface="Helvetica Neue"/>
                <a:ea typeface="Helvetica Neue"/>
                <a:cs typeface="Helvetica Neue"/>
                <a:sym typeface="Helvetica Neue"/>
              </a:rPr>
              <a:t>samarbeide</a:t>
            </a:r>
            <a:r>
              <a:rPr lang="en-US" sz="3525">
                <a:solidFill>
                  <a:schemeClr val="dk1"/>
                </a:solidFill>
                <a:latin typeface="Helvetica Neue"/>
                <a:ea typeface="Helvetica Neue"/>
                <a:cs typeface="Helvetica Neue"/>
                <a:sym typeface="Helvetica Neue"/>
              </a:rPr>
              <a:t>,</a:t>
            </a:r>
            <a:r>
              <a:rPr lang="en-US" sz="3525">
                <a:solidFill>
                  <a:srgbClr val="262626"/>
                </a:solidFill>
                <a:latin typeface="Helvetica Neue"/>
                <a:ea typeface="Helvetica Neue"/>
                <a:cs typeface="Helvetica Neue"/>
                <a:sym typeface="Helvetica Neue"/>
              </a:rPr>
              <a:t> handlingskompetanse.</a:t>
            </a:r>
            <a:endParaRPr b="1" sz="32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457200" marR="0" rtl="0" algn="l">
              <a:lnSpc>
                <a:spcPct val="100000"/>
              </a:lnSpc>
              <a:spcBef>
                <a:spcPts val="560"/>
              </a:spcBef>
              <a:spcAft>
                <a:spcPts val="0"/>
              </a:spcAft>
              <a:buNone/>
            </a:pPr>
            <a:r>
              <a:t/>
            </a:r>
            <a:endParaRPr b="1" sz="2000">
              <a:solidFill>
                <a:schemeClr val="dk1"/>
              </a:solidFill>
              <a:latin typeface="Helvetica Neue"/>
              <a:ea typeface="Helvetica Neue"/>
              <a:cs typeface="Helvetica Neue"/>
              <a:sym typeface="Helvetica Neue"/>
            </a:endParaRPr>
          </a:p>
          <a:p>
            <a:pPr indent="0" lvl="0" marL="0" marR="0" rtl="0" algn="l">
              <a:lnSpc>
                <a:spcPct val="100000"/>
              </a:lnSpc>
              <a:spcBef>
                <a:spcPts val="56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44"/>
          <p:cNvSpPr txBox="1"/>
          <p:nvPr/>
        </p:nvSpPr>
        <p:spPr>
          <a:xfrm>
            <a:off x="1884750" y="738050"/>
            <a:ext cx="8422500" cy="1225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b="1" lang="en-US" sz="4225">
                <a:solidFill>
                  <a:srgbClr val="FF7E28"/>
                </a:solidFill>
                <a:latin typeface="Helvetica Neue"/>
                <a:ea typeface="Helvetica Neue"/>
                <a:cs typeface="Helvetica Neue"/>
                <a:sym typeface="Helvetica Neue"/>
              </a:rPr>
              <a:t>Forståelse av læring som en </a:t>
            </a:r>
            <a:endParaRPr b="1" sz="4225">
              <a:solidFill>
                <a:srgbClr val="FF7E28"/>
              </a:solidFill>
              <a:latin typeface="Helvetica Neue"/>
              <a:ea typeface="Helvetica Neue"/>
              <a:cs typeface="Helvetica Neue"/>
              <a:sym typeface="Helvetica Neue"/>
            </a:endParaRPr>
          </a:p>
          <a:p>
            <a:pPr indent="0" lvl="0" marL="0" rtl="0" algn="ctr">
              <a:lnSpc>
                <a:spcPct val="80000"/>
              </a:lnSpc>
              <a:spcBef>
                <a:spcPts val="0"/>
              </a:spcBef>
              <a:spcAft>
                <a:spcPts val="0"/>
              </a:spcAft>
              <a:buNone/>
            </a:pPr>
            <a:r>
              <a:rPr b="1" lang="en-US" sz="4225">
                <a:solidFill>
                  <a:srgbClr val="FF7E28"/>
                </a:solidFill>
                <a:latin typeface="Helvetica Neue"/>
                <a:ea typeface="Helvetica Neue"/>
                <a:cs typeface="Helvetica Neue"/>
                <a:sym typeface="Helvetica Neue"/>
              </a:rPr>
              <a:t>aktivt skapende prosess</a:t>
            </a:r>
            <a:endParaRPr b="1" sz="4225">
              <a:solidFill>
                <a:srgbClr val="FF7E28"/>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C1"/>
        </a:solidFill>
      </p:bgPr>
    </p:bg>
    <p:spTree>
      <p:nvGrpSpPr>
        <p:cNvPr id="232" name="Shape 232"/>
        <p:cNvGrpSpPr/>
        <p:nvPr/>
      </p:nvGrpSpPr>
      <p:grpSpPr>
        <a:xfrm>
          <a:off x="0" y="0"/>
          <a:ext cx="0" cy="0"/>
          <a:chOff x="0" y="0"/>
          <a:chExt cx="0" cy="0"/>
        </a:xfrm>
      </p:grpSpPr>
      <p:sp>
        <p:nvSpPr>
          <p:cNvPr id="233" name="Google Shape;233;p45"/>
          <p:cNvSpPr txBox="1"/>
          <p:nvPr>
            <p:ph type="title"/>
          </p:nvPr>
        </p:nvSpPr>
        <p:spPr>
          <a:xfrm>
            <a:off x="547775" y="365125"/>
            <a:ext cx="11218200" cy="1325700"/>
          </a:xfrm>
          <a:prstGeom prst="rect">
            <a:avLst/>
          </a:prstGeom>
          <a:noFill/>
          <a:ln>
            <a:noFill/>
          </a:ln>
        </p:spPr>
        <p:txBody>
          <a:bodyPr anchorCtr="0" anchor="ctr" bIns="182875" lIns="182875" spcFirstLastPara="1" rIns="182875" wrap="square" tIns="182875">
            <a:noAutofit/>
          </a:bodyPr>
          <a:lstStyle/>
          <a:p>
            <a:pPr indent="0" lvl="0" marL="0" rtl="0" algn="ctr">
              <a:lnSpc>
                <a:spcPct val="90000"/>
              </a:lnSpc>
              <a:spcBef>
                <a:spcPts val="0"/>
              </a:spcBef>
              <a:spcAft>
                <a:spcPts val="0"/>
              </a:spcAft>
              <a:buClr>
                <a:srgbClr val="262626"/>
              </a:buClr>
              <a:buSzPts val="2800"/>
              <a:buFont typeface="Gill Sans"/>
              <a:buNone/>
            </a:pPr>
            <a:r>
              <a:rPr b="1" lang="en-US" sz="4100">
                <a:solidFill>
                  <a:schemeClr val="lt1"/>
                </a:solidFill>
                <a:latin typeface="Helvetica Neue"/>
                <a:ea typeface="Helvetica Neue"/>
                <a:cs typeface="Helvetica Neue"/>
                <a:sym typeface="Helvetica Neue"/>
              </a:rPr>
              <a:t>UNDERVISNING OM- GJENNOM/SOM-FOR</a:t>
            </a:r>
            <a:endParaRPr sz="4100">
              <a:solidFill>
                <a:schemeClr val="lt1"/>
              </a:solidFill>
              <a:latin typeface="Helvetica Neue"/>
              <a:ea typeface="Helvetica Neue"/>
              <a:cs typeface="Helvetica Neue"/>
              <a:sym typeface="Helvetica Neue"/>
            </a:endParaRPr>
          </a:p>
        </p:txBody>
      </p:sp>
      <p:sp>
        <p:nvSpPr>
          <p:cNvPr id="234" name="Google Shape;234;p45"/>
          <p:cNvSpPr txBox="1"/>
          <p:nvPr>
            <p:ph idx="1" type="body"/>
          </p:nvPr>
        </p:nvSpPr>
        <p:spPr>
          <a:xfrm>
            <a:off x="1494250" y="1915001"/>
            <a:ext cx="9516000" cy="3628500"/>
          </a:xfrm>
          <a:prstGeom prst="rect">
            <a:avLst/>
          </a:prstGeom>
          <a:noFill/>
          <a:ln>
            <a:noFill/>
          </a:ln>
        </p:spPr>
        <p:txBody>
          <a:bodyPr anchorCtr="0" anchor="t" bIns="45700" lIns="91425" spcFirstLastPara="1" rIns="91425" wrap="square" tIns="45700">
            <a:noAutofit/>
          </a:bodyPr>
          <a:lstStyle/>
          <a:p>
            <a:pPr indent="-234950" lvl="1" marL="457200" rtl="0" algn="l">
              <a:lnSpc>
                <a:spcPct val="90000"/>
              </a:lnSpc>
              <a:spcBef>
                <a:spcPts val="0"/>
              </a:spcBef>
              <a:spcAft>
                <a:spcPts val="0"/>
              </a:spcAft>
              <a:buClr>
                <a:schemeClr val="lt1"/>
              </a:buClr>
              <a:buSzPts val="2500"/>
              <a:buFont typeface="Helvetica Neue"/>
              <a:buChar char="•"/>
            </a:pPr>
            <a:r>
              <a:rPr b="1" lang="en-US" sz="2500">
                <a:solidFill>
                  <a:schemeClr val="lt1"/>
                </a:solidFill>
                <a:latin typeface="Helvetica Neue"/>
                <a:ea typeface="Helvetica Neue"/>
                <a:cs typeface="Helvetica Neue"/>
                <a:sym typeface="Helvetica Neue"/>
              </a:rPr>
              <a:t>Læring om: kunnskaper</a:t>
            </a:r>
            <a:r>
              <a:rPr lang="en-US" sz="2500">
                <a:solidFill>
                  <a:schemeClr val="lt1"/>
                </a:solidFill>
                <a:latin typeface="Helvetica Neue"/>
                <a:ea typeface="Helvetica Neue"/>
                <a:cs typeface="Helvetica Neue"/>
                <a:sym typeface="Helvetica Neue"/>
              </a:rPr>
              <a:t> </a:t>
            </a:r>
            <a:br>
              <a:rPr lang="en-US" sz="2500">
                <a:solidFill>
                  <a:schemeClr val="lt1"/>
                </a:solidFill>
                <a:latin typeface="Helvetica Neue"/>
                <a:ea typeface="Helvetica Neue"/>
                <a:cs typeface="Helvetica Neue"/>
                <a:sym typeface="Helvetica Neue"/>
              </a:rPr>
            </a:br>
            <a:endParaRPr sz="2500">
              <a:solidFill>
                <a:schemeClr val="lt1"/>
              </a:solidFill>
              <a:latin typeface="Helvetica Neue"/>
              <a:ea typeface="Helvetica Neue"/>
              <a:cs typeface="Helvetica Neue"/>
              <a:sym typeface="Helvetica Neue"/>
            </a:endParaRPr>
          </a:p>
          <a:p>
            <a:pPr indent="-234950" lvl="1" marL="457200" rtl="0" algn="l">
              <a:lnSpc>
                <a:spcPct val="90000"/>
              </a:lnSpc>
              <a:spcBef>
                <a:spcPts val="1000"/>
              </a:spcBef>
              <a:spcAft>
                <a:spcPts val="0"/>
              </a:spcAft>
              <a:buClr>
                <a:schemeClr val="lt1"/>
              </a:buClr>
              <a:buSzPts val="2500"/>
              <a:buChar char="•"/>
            </a:pPr>
            <a:r>
              <a:rPr b="1" lang="en-US" sz="2500">
                <a:solidFill>
                  <a:schemeClr val="lt1"/>
                </a:solidFill>
                <a:latin typeface="Helvetica Neue"/>
                <a:ea typeface="Helvetica Neue"/>
                <a:cs typeface="Helvetica Neue"/>
                <a:sym typeface="Helvetica Neue"/>
              </a:rPr>
              <a:t>Læring gjennom/som: Prosesser. Vi lever som vi lærer</a:t>
            </a:r>
            <a:br>
              <a:rPr lang="en-US" sz="2500">
                <a:solidFill>
                  <a:schemeClr val="lt1"/>
                </a:solidFill>
                <a:latin typeface="Helvetica Neue"/>
                <a:ea typeface="Helvetica Neue"/>
                <a:cs typeface="Helvetica Neue"/>
                <a:sym typeface="Helvetica Neue"/>
              </a:rPr>
            </a:br>
            <a:r>
              <a:rPr lang="en-US" sz="2500">
                <a:solidFill>
                  <a:schemeClr val="lt1"/>
                </a:solidFill>
                <a:latin typeface="Helvetica Neue"/>
                <a:ea typeface="Helvetica Neue"/>
                <a:cs typeface="Helvetica Neue"/>
                <a:sym typeface="Helvetica Neue"/>
              </a:rPr>
              <a:t>Innebærer at skolen som institusjon  anstrenger seg for å tilrettelegge slik at praksis gjenspeiles. </a:t>
            </a:r>
            <a:br>
              <a:rPr lang="en-US" sz="2500">
                <a:solidFill>
                  <a:schemeClr val="lt1"/>
                </a:solidFill>
                <a:latin typeface="Helvetica Neue"/>
                <a:ea typeface="Helvetica Neue"/>
                <a:cs typeface="Helvetica Neue"/>
                <a:sym typeface="Helvetica Neue"/>
              </a:rPr>
            </a:br>
            <a:r>
              <a:rPr lang="en-US" sz="2500">
                <a:solidFill>
                  <a:schemeClr val="lt1"/>
                </a:solidFill>
                <a:latin typeface="Helvetica Neue"/>
                <a:ea typeface="Helvetica Neue"/>
                <a:cs typeface="Helvetica Neue"/>
                <a:sym typeface="Helvetica Neue"/>
              </a:rPr>
              <a:t>Ved å oppleve hvordan skolen </a:t>
            </a:r>
            <a:r>
              <a:rPr b="1" lang="en-US" sz="2500">
                <a:solidFill>
                  <a:schemeClr val="lt1"/>
                </a:solidFill>
                <a:latin typeface="Helvetica Neue"/>
                <a:ea typeface="Helvetica Neue"/>
                <a:cs typeface="Helvetica Neue"/>
                <a:sym typeface="Helvetica Neue"/>
              </a:rPr>
              <a:t>drives</a:t>
            </a:r>
            <a:r>
              <a:rPr lang="en-US" sz="2500">
                <a:solidFill>
                  <a:schemeClr val="lt1"/>
                </a:solidFill>
                <a:latin typeface="Helvetica Neue"/>
                <a:ea typeface="Helvetica Neue"/>
                <a:cs typeface="Helvetica Neue"/>
                <a:sym typeface="Helvetica Neue"/>
              </a:rPr>
              <a:t> kan elevene lære å være medborgere og å leve mere bærekraftige liv (Sinnes, 2015). </a:t>
            </a:r>
            <a:endParaRPr sz="2500">
              <a:solidFill>
                <a:schemeClr val="lt1"/>
              </a:solidFill>
              <a:latin typeface="Helvetica Neue"/>
              <a:ea typeface="Helvetica Neue"/>
              <a:cs typeface="Helvetica Neue"/>
              <a:sym typeface="Helvetica Neue"/>
            </a:endParaRPr>
          </a:p>
          <a:p>
            <a:pPr indent="-234950" lvl="1" marL="457200" rtl="0" algn="l">
              <a:lnSpc>
                <a:spcPct val="90000"/>
              </a:lnSpc>
              <a:spcBef>
                <a:spcPts val="1000"/>
              </a:spcBef>
              <a:spcAft>
                <a:spcPts val="0"/>
              </a:spcAft>
              <a:buClr>
                <a:schemeClr val="lt1"/>
              </a:buClr>
              <a:buSzPts val="1700"/>
              <a:buFont typeface="Helvetica Neue"/>
              <a:buChar char="•"/>
            </a:pPr>
            <a:r>
              <a:rPr lang="en-US" sz="1700">
                <a:solidFill>
                  <a:schemeClr val="lt1"/>
                </a:solidFill>
                <a:latin typeface="Helvetica Neue"/>
                <a:ea typeface="Helvetica Neue"/>
                <a:cs typeface="Helvetica Neue"/>
                <a:sym typeface="Helvetica Neue"/>
              </a:rPr>
              <a:t>F eks Demokrati i praksis. F eks Læres det om </a:t>
            </a:r>
            <a:r>
              <a:rPr i="1" lang="en-US" sz="1700">
                <a:solidFill>
                  <a:schemeClr val="lt1"/>
                </a:solidFill>
                <a:latin typeface="Helvetica Neue"/>
                <a:ea typeface="Helvetica Neue"/>
                <a:cs typeface="Helvetica Neue"/>
                <a:sym typeface="Helvetica Neue"/>
              </a:rPr>
              <a:t>kildesortering</a:t>
            </a:r>
            <a:r>
              <a:rPr lang="en-US" sz="1700">
                <a:solidFill>
                  <a:schemeClr val="lt1"/>
                </a:solidFill>
                <a:latin typeface="Helvetica Neue"/>
                <a:ea typeface="Helvetica Neue"/>
                <a:cs typeface="Helvetica Neue"/>
                <a:sym typeface="Helvetica Neue"/>
              </a:rPr>
              <a:t> bør også praksis på skolen reflektere dette</a:t>
            </a:r>
            <a:endParaRPr sz="2500">
              <a:solidFill>
                <a:schemeClr val="lt1"/>
              </a:solidFill>
              <a:latin typeface="Helvetica Neue"/>
              <a:ea typeface="Helvetica Neue"/>
              <a:cs typeface="Helvetica Neue"/>
              <a:sym typeface="Helvetica Neue"/>
            </a:endParaRPr>
          </a:p>
          <a:p>
            <a:pPr indent="-234950" lvl="1" marL="457200" rtl="0" algn="l">
              <a:lnSpc>
                <a:spcPct val="90000"/>
              </a:lnSpc>
              <a:spcBef>
                <a:spcPts val="1000"/>
              </a:spcBef>
              <a:spcAft>
                <a:spcPts val="0"/>
              </a:spcAft>
              <a:buClr>
                <a:schemeClr val="lt1"/>
              </a:buClr>
              <a:buSzPts val="2500"/>
              <a:buFont typeface="Helvetica Neue"/>
              <a:buChar char="•"/>
            </a:pPr>
            <a:r>
              <a:rPr b="1" lang="en-US" sz="2500">
                <a:solidFill>
                  <a:schemeClr val="lt1"/>
                </a:solidFill>
                <a:latin typeface="Helvetica Neue"/>
                <a:ea typeface="Helvetica Neue"/>
                <a:cs typeface="Helvetica Neue"/>
                <a:sym typeface="Helvetica Neue"/>
              </a:rPr>
              <a:t>Læring for: Handlingskompetanse</a:t>
            </a:r>
            <a:endParaRPr b="1" sz="2500">
              <a:solidFill>
                <a:schemeClr val="lt1"/>
              </a:solidFill>
              <a:latin typeface="Helvetica Neue"/>
              <a:ea typeface="Helvetica Neue"/>
              <a:cs typeface="Helvetica Neue"/>
              <a:sym typeface="Helvetica Neue"/>
            </a:endParaRPr>
          </a:p>
          <a:p>
            <a:pPr indent="0" lvl="1" marL="228600" rtl="0" algn="l">
              <a:lnSpc>
                <a:spcPct val="90000"/>
              </a:lnSpc>
              <a:spcBef>
                <a:spcPts val="1000"/>
              </a:spcBef>
              <a:spcAft>
                <a:spcPts val="0"/>
              </a:spcAft>
              <a:buSzPts val="2400"/>
              <a:buNone/>
            </a:pPr>
            <a:r>
              <a:t/>
            </a:r>
            <a:endParaRPr sz="2400">
              <a:solidFill>
                <a:schemeClr val="lt1"/>
              </a:solidFill>
            </a:endParaRPr>
          </a:p>
          <a:p>
            <a:pPr indent="0" lvl="0" marL="0" rtl="0" algn="l">
              <a:lnSpc>
                <a:spcPct val="90000"/>
              </a:lnSpc>
              <a:spcBef>
                <a:spcPts val="1000"/>
              </a:spcBef>
              <a:spcAft>
                <a:spcPts val="0"/>
              </a:spcAft>
              <a:buSzPts val="1800"/>
              <a:buNone/>
            </a:pPr>
            <a:r>
              <a:t/>
            </a:r>
            <a:endParaRPr/>
          </a:p>
        </p:txBody>
      </p:sp>
      <p:pic>
        <p:nvPicPr>
          <p:cNvPr descr="OD_White_RGB.png" id="235" name="Google Shape;235;p45"/>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1E7"/>
        </a:solidFill>
      </p:bgPr>
    </p:bg>
    <p:spTree>
      <p:nvGrpSpPr>
        <p:cNvPr id="239" name="Shape 239"/>
        <p:cNvGrpSpPr/>
        <p:nvPr/>
      </p:nvGrpSpPr>
      <p:grpSpPr>
        <a:xfrm>
          <a:off x="0" y="0"/>
          <a:ext cx="0" cy="0"/>
          <a:chOff x="0" y="0"/>
          <a:chExt cx="0" cy="0"/>
        </a:xfrm>
      </p:grpSpPr>
      <p:sp>
        <p:nvSpPr>
          <p:cNvPr id="240" name="Google Shape;240;p46"/>
          <p:cNvSpPr/>
          <p:nvPr/>
        </p:nvSpPr>
        <p:spPr>
          <a:xfrm>
            <a:off x="0" y="5971592"/>
            <a:ext cx="12192000" cy="886500"/>
          </a:xfrm>
          <a:prstGeom prst="rect">
            <a:avLst/>
          </a:prstGeom>
          <a:solidFill>
            <a:srgbClr val="FFA3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OD_White_RGB.png" id="241" name="Google Shape;241;p46"/>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OD_White_RGB.png" id="242" name="Google Shape;242;p46"/>
          <p:cNvPicPr preferRelativeResize="0"/>
          <p:nvPr/>
        </p:nvPicPr>
        <p:blipFill rotWithShape="1">
          <a:blip r:embed="rId3">
            <a:alphaModFix/>
          </a:blip>
          <a:srcRect b="0" l="0" r="0" t="0"/>
          <a:stretch/>
        </p:blipFill>
        <p:spPr>
          <a:xfrm>
            <a:off x="460375" y="6136343"/>
            <a:ext cx="999082" cy="556905"/>
          </a:xfrm>
          <a:prstGeom prst="rect">
            <a:avLst/>
          </a:prstGeom>
          <a:noFill/>
          <a:ln>
            <a:noFill/>
          </a:ln>
        </p:spPr>
      </p:pic>
      <p:sp>
        <p:nvSpPr>
          <p:cNvPr id="243" name="Google Shape;243;p46"/>
          <p:cNvSpPr txBox="1"/>
          <p:nvPr/>
        </p:nvSpPr>
        <p:spPr>
          <a:xfrm>
            <a:off x="262925" y="160325"/>
            <a:ext cx="11612700" cy="59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2200">
                <a:solidFill>
                  <a:schemeClr val="lt1"/>
                </a:solidFill>
                <a:highlight>
                  <a:srgbClr val="FFA366"/>
                </a:highlight>
                <a:latin typeface="Helvetica Neue"/>
                <a:ea typeface="Helvetica Neue"/>
                <a:cs typeface="Helvetica Neue"/>
                <a:sym typeface="Helvetica Neue"/>
              </a:rPr>
              <a:t> </a:t>
            </a:r>
            <a:r>
              <a:rPr b="1" lang="en-US" sz="2900">
                <a:solidFill>
                  <a:schemeClr val="lt1"/>
                </a:solidFill>
                <a:highlight>
                  <a:srgbClr val="FFA366"/>
                </a:highlight>
                <a:latin typeface="Helvetica Neue"/>
                <a:ea typeface="Helvetica Neue"/>
                <a:cs typeface="Helvetica Neue"/>
                <a:sym typeface="Helvetica Neue"/>
              </a:rPr>
              <a:t>Hvordan kan skolen utvikle elevers evne til å påvirke samfunnet?</a:t>
            </a:r>
            <a:endParaRPr b="1" sz="2900">
              <a:solidFill>
                <a:schemeClr val="lt1"/>
              </a:solidFill>
              <a:highlight>
                <a:srgbClr val="FFA366"/>
              </a:highlight>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US" sz="1800">
                <a:solidFill>
                  <a:schemeClr val="dk1"/>
                </a:solidFill>
                <a:latin typeface="Helvetica Neue"/>
                <a:ea typeface="Helvetica Neue"/>
                <a:cs typeface="Helvetica Neue"/>
                <a:sym typeface="Helvetica Neue"/>
              </a:rPr>
              <a:t>I boka </a:t>
            </a:r>
            <a:r>
              <a:rPr i="1" lang="en-US" sz="1800">
                <a:solidFill>
                  <a:schemeClr val="dk1"/>
                </a:solidFill>
                <a:latin typeface="Helvetica Neue"/>
                <a:ea typeface="Helvetica Neue"/>
                <a:cs typeface="Helvetica Neue"/>
                <a:sym typeface="Helvetica Neue"/>
              </a:rPr>
              <a:t>Action, Takk!</a:t>
            </a:r>
            <a:r>
              <a:rPr lang="en-US" sz="1800">
                <a:solidFill>
                  <a:schemeClr val="dk1"/>
                </a:solidFill>
                <a:latin typeface="Helvetica Neue"/>
                <a:ea typeface="Helvetica Neue"/>
                <a:cs typeface="Helvetica Neue"/>
                <a:sym typeface="Helvetica Neue"/>
              </a:rPr>
              <a:t> Forteller Astrid Sinnes om hvordan utvikle elevers evne til å handle. Oppsummert i 8 punkter:</a:t>
            </a:r>
            <a:endParaRPr sz="1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Ungdom har liten forståelse for hvordan påvirke, utover å endre egne forbruksmønstre</a:t>
            </a:r>
            <a:endParaRPr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Ungdom må føle at de kan bidra for å unngå handlingslammelse</a:t>
            </a:r>
            <a:endParaRPr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Undervisning må knyttes til kontekst</a:t>
            </a:r>
            <a:endParaRPr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Vi må erfare hvordan vi kan påvirke samfunnet</a:t>
            </a:r>
            <a:endParaRPr b="1"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Indirekte og direkte handlinger</a:t>
            </a:r>
            <a:endParaRPr b="1"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Håp en avgjørende for handlekraft</a:t>
            </a:r>
            <a:endParaRPr b="1"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AutoNum type="arabicPeriod"/>
            </a:pPr>
            <a:r>
              <a:rPr b="1" lang="en-US" sz="1800">
                <a:solidFill>
                  <a:schemeClr val="dk1"/>
                </a:solidFill>
                <a:latin typeface="Helvetica Neue"/>
                <a:ea typeface="Helvetica Neue"/>
                <a:cs typeface="Helvetica Neue"/>
                <a:sym typeface="Helvetica Neue"/>
              </a:rPr>
              <a:t>Undervisning i, for og om bærekraft:</a:t>
            </a:r>
            <a:endParaRPr b="1"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Hva handler utfordringen </a:t>
            </a:r>
            <a:r>
              <a:rPr i="1" lang="en-US" sz="1800">
                <a:solidFill>
                  <a:schemeClr val="dk1"/>
                </a:solidFill>
                <a:latin typeface="Helvetica Neue"/>
                <a:ea typeface="Helvetica Neue"/>
                <a:cs typeface="Helvetica Neue"/>
                <a:sym typeface="Helvetica Neue"/>
              </a:rPr>
              <a:t>om?</a:t>
            </a:r>
            <a:endParaRPr i="1"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Hvordan kommer den til uttrykk </a:t>
            </a:r>
            <a:r>
              <a:rPr i="1" lang="en-US" sz="1800">
                <a:solidFill>
                  <a:schemeClr val="dk1"/>
                </a:solidFill>
                <a:latin typeface="Helvetica Neue"/>
                <a:ea typeface="Helvetica Neue"/>
                <a:cs typeface="Helvetica Neue"/>
                <a:sym typeface="Helvetica Neue"/>
              </a:rPr>
              <a:t>i</a:t>
            </a:r>
            <a:r>
              <a:rPr lang="en-US" sz="1800">
                <a:solidFill>
                  <a:schemeClr val="dk1"/>
                </a:solidFill>
                <a:latin typeface="Helvetica Neue"/>
                <a:ea typeface="Helvetica Neue"/>
                <a:cs typeface="Helvetica Neue"/>
                <a:sym typeface="Helvetica Neue"/>
              </a:rPr>
              <a:t> mitt miljø?</a:t>
            </a:r>
            <a:endParaRPr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Hva kan gjøres </a:t>
            </a:r>
            <a:r>
              <a:rPr i="1" lang="en-US" sz="1800">
                <a:solidFill>
                  <a:schemeClr val="dk1"/>
                </a:solidFill>
                <a:latin typeface="Helvetica Neue"/>
                <a:ea typeface="Helvetica Neue"/>
                <a:cs typeface="Helvetica Neue"/>
                <a:sym typeface="Helvetica Neue"/>
              </a:rPr>
              <a:t>for</a:t>
            </a:r>
            <a:r>
              <a:rPr lang="en-US" sz="1800">
                <a:solidFill>
                  <a:schemeClr val="dk1"/>
                </a:solidFill>
                <a:latin typeface="Helvetica Neue"/>
                <a:ea typeface="Helvetica Neue"/>
                <a:cs typeface="Helvetica Neue"/>
                <a:sym typeface="Helvetica Neue"/>
              </a:rPr>
              <a:t> denne utfordringen?</a:t>
            </a:r>
            <a:endParaRPr sz="1800">
              <a:solidFill>
                <a:schemeClr val="dk1"/>
              </a:solidFill>
              <a:latin typeface="Helvetica Neue"/>
              <a:ea typeface="Helvetica Neue"/>
              <a:cs typeface="Helvetica Neue"/>
              <a:sym typeface="Helvetica Neue"/>
            </a:endParaRPr>
          </a:p>
          <a:p>
            <a:pPr indent="-342900" lvl="0" marL="457200" rtl="0" algn="l">
              <a:lnSpc>
                <a:spcPct val="115000"/>
              </a:lnSpc>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Skolen </a:t>
            </a:r>
            <a:r>
              <a:rPr i="1" lang="en-US" sz="1800">
                <a:solidFill>
                  <a:schemeClr val="dk1"/>
                </a:solidFill>
                <a:latin typeface="Helvetica Neue"/>
                <a:ea typeface="Helvetica Neue"/>
                <a:cs typeface="Helvetica Neue"/>
                <a:sym typeface="Helvetica Neue"/>
              </a:rPr>
              <a:t>som</a:t>
            </a:r>
            <a:r>
              <a:rPr lang="en-US" sz="1800">
                <a:solidFill>
                  <a:schemeClr val="dk1"/>
                </a:solidFill>
                <a:latin typeface="Helvetica Neue"/>
                <a:ea typeface="Helvetica Neue"/>
                <a:cs typeface="Helvetica Neue"/>
                <a:sym typeface="Helvetica Neue"/>
              </a:rPr>
              <a:t> en del av løsningen</a:t>
            </a:r>
            <a:endParaRPr sz="18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800">
              <a:solidFill>
                <a:schemeClr val="dk1"/>
              </a:solidFill>
              <a:latin typeface="Helvetica Neue"/>
              <a:ea typeface="Helvetica Neue"/>
              <a:cs typeface="Helvetica Neue"/>
              <a:sym typeface="Helvetica Neue"/>
            </a:endParaRPr>
          </a:p>
        </p:txBody>
      </p:sp>
      <p:pic>
        <p:nvPicPr>
          <p:cNvPr id="244" name="Google Shape;244;p46"/>
          <p:cNvPicPr preferRelativeResize="0"/>
          <p:nvPr/>
        </p:nvPicPr>
        <p:blipFill rotWithShape="1">
          <a:blip r:embed="rId4">
            <a:alphaModFix/>
          </a:blip>
          <a:srcRect b="12450" l="0" r="0" t="14821"/>
          <a:stretch/>
        </p:blipFill>
        <p:spPr>
          <a:xfrm>
            <a:off x="8494250" y="2225975"/>
            <a:ext cx="3381375" cy="3267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