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helsea Market" panose="02000000000000000000" pitchFamily="2" charset="0"/>
      <p:regular r:id="rId16"/>
    </p:embeddedFont>
    <p:embeddedFont>
      <p:font typeface="Jaro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577" autoAdjust="0"/>
  </p:normalViewPr>
  <p:slideViewPr>
    <p:cSldViewPr>
      <p:cViewPr>
        <p:scale>
          <a:sx n="57" d="100"/>
          <a:sy n="57" d="100"/>
        </p:scale>
        <p:origin x="146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Operasjon Dagsverk er Norges største solidaritetsaksjon av, med og for ungdom. </a:t>
            </a:r>
          </a:p>
          <a:p>
            <a:endParaRPr lang="en-US"/>
          </a:p>
          <a:p>
            <a:r>
              <a:rPr lang="en-US"/>
              <a:t>Helt siden 1964 har ungdommer i Norge gitt én dag av sin utdanning for å hjelpe ungdom i andre deler av verden. </a:t>
            </a:r>
          </a:p>
          <a:p>
            <a:endParaRPr lang="en-US"/>
          </a:p>
          <a:p>
            <a:r>
              <a:rPr lang="en-US"/>
              <a:t>Om du snakker til lærere/foresatte: Så kanskje mange av dere også har deltatt?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Helt til sist vil jeg bare komme med følgende oppfordringer:</a:t>
            </a:r>
          </a:p>
          <a:p>
            <a:endParaRPr lang="en-US"/>
          </a:p>
          <a:p>
            <a:r>
              <a:rPr lang="en-US"/>
              <a:t>Ta en titt på od.no for å forstå hva årets prosjekt handler om, og hvilke ressurser som er tilgjengelig for elevene. </a:t>
            </a:r>
          </a:p>
          <a:p>
            <a:endParaRPr lang="en-US"/>
          </a:p>
          <a:p>
            <a:r>
              <a:rPr lang="en-US"/>
              <a:t>Er du lærer? bruk undervisningsressursene på od.no/undervisning, de kan enkelt tas i bruk i ordinær undervisning.</a:t>
            </a:r>
          </a:p>
          <a:p>
            <a:endParaRPr lang="en-US"/>
          </a:p>
          <a:p>
            <a:r>
              <a:rPr lang="en-US"/>
              <a:t>Trenger elevene hjelp til å skaffe jobb? Tips dem om od.no/jobber og od.no/jobb. </a:t>
            </a:r>
          </a:p>
          <a:p>
            <a:endParaRPr lang="en-US"/>
          </a:p>
          <a:p>
            <a:r>
              <a:rPr lang="en-US"/>
              <a:t>Om de lager sin egen jobb, ved f.eks å selge boller, tips dem om å lage en QR-kode for å få betalt!</a:t>
            </a:r>
          </a:p>
          <a:p>
            <a:endParaRPr lang="en-US"/>
          </a:p>
          <a:p>
            <a:r>
              <a:rPr lang="en-US"/>
              <a:t>Kjenner dere noen som ønsker å bidra? De kan lyse ut jobber på od.no/ansett eller kontakte skolen direkte for jobber til elevene.</a:t>
            </a:r>
          </a:p>
          <a:p>
            <a:endParaRPr lang="en-US"/>
          </a:p>
          <a:p>
            <a:r>
              <a:rPr lang="en-US"/>
              <a:t>Og aller viktigst: støtt opp om elevenes engasjement!!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OD er av, med og for ungdom. Det er ungdom som arrangerer OD på skolen, ungdom som jobber på OD-dagen og ungdom som mottar pengene som tjenes inn. </a:t>
            </a:r>
          </a:p>
          <a:p>
            <a:endParaRPr lang="en-US"/>
          </a:p>
          <a:p>
            <a:r>
              <a:rPr lang="en-US"/>
              <a:t>Om du snakker til lærere/foresatte: </a:t>
            </a:r>
          </a:p>
          <a:p>
            <a:r>
              <a:rPr lang="en-US"/>
              <a:t>Men deres rolle som voksne er også viktig.  Dere må legge til rette for og støtte opp om elevenes engasjement!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Bare fordi noe er vanlig betyr det ikke at det er riktig. I Kenya og Tanzania blir jenter utsatt for barneekteskap og smertefull omskjæring av underlivet – skadelige skikker som frarøver dem retten til å bestemme over egen kropp og eget liv. </a:t>
            </a:r>
          </a:p>
          <a:p>
            <a:endParaRPr lang="en-US"/>
          </a:p>
          <a:p>
            <a:r>
              <a:rPr lang="en-US"/>
              <a:t>Årets OD, i samarbeid med FOKUS, støtter ungdom i prosjektlandene i kampen mot barneekteskap, tenåringsgraviditet og ulovlig omskjæring av jenter. </a:t>
            </a:r>
          </a:p>
          <a:p>
            <a:endParaRPr lang="en-US"/>
          </a:p>
          <a:p>
            <a:r>
              <a:rPr lang="en-US"/>
              <a:t>Ungdommen du ser på bildet leder selv kampen for sine rettigheter – og for varig endring. Vi står i solidaritet med dem.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(Les punktene på sliden)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Pengene som jobbes inn vil bedre tilbudet for utsatt ungdom.</a:t>
            </a:r>
          </a:p>
          <a:p>
            <a:endParaRPr lang="en-US"/>
          </a:p>
          <a:p>
            <a:r>
              <a:rPr lang="en-US"/>
              <a:t>Helt konkret vil pengene gå til (les punktene i på sliden)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OPPFØR DEG USKIKKELIG!</a:t>
            </a:r>
          </a:p>
          <a:p>
            <a:endParaRPr lang="en-US"/>
          </a:p>
          <a:p>
            <a:r>
              <a:rPr lang="en-US"/>
              <a:t>Endring skjer ikke uten motstand! </a:t>
            </a:r>
          </a:p>
          <a:p>
            <a:endParaRPr lang="en-US"/>
          </a:p>
          <a:p>
            <a:r>
              <a:rPr lang="en-US"/>
              <a:t>Vi oppfordrer alle til å oppføre seg "uskikkelig", for å stanse de skadelige skikkene i Kenya og Tanzania. Sammen.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Temaene i årets OD-kampanje handler om problemstillinger som er svært relevante for ungdom – både i Kenya og Tanzania, og her i Norge. De inviterer til refleksjon rundt vår egen kultur: hva som er bra, og hva som kan endres til det bedre.</a:t>
            </a:r>
          </a:p>
          <a:p>
            <a:endParaRPr lang="en-US"/>
          </a:p>
          <a:p>
            <a:r>
              <a:rPr lang="en-US"/>
              <a:t>Selvbestemmelse: </a:t>
            </a:r>
          </a:p>
          <a:p>
            <a:endParaRPr lang="en-US"/>
          </a:p>
          <a:p>
            <a:r>
              <a:rPr lang="en-US"/>
              <a:t>Retten til å bestemme over egen kropp og eget liv er grunnleggende. Seksualitet, grensesetting og å finne trygghet i egne valg og verdier.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Kjønnsroller:</a:t>
            </a:r>
          </a:p>
          <a:p>
            <a:endParaRPr lang="en-US"/>
          </a:p>
          <a:p>
            <a:r>
              <a:rPr lang="en-US"/>
              <a:t>Hvilke forventninger møter man bare fordi man er gutt eller jente? Hvilken makt har ett kjønn, som et annet kjønn ikke har?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Tradisjoner:</a:t>
            </a:r>
          </a:p>
          <a:p>
            <a:endParaRPr lang="en-US"/>
          </a:p>
          <a:p>
            <a:r>
              <a:rPr lang="en-US"/>
              <a:t>Bare fordi noe er vanlig betyr det ikke at det er riktig. Hvilke tradisjoner er verdt å beholde og endre?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På od.no finnes  undervisningsopplegg, praktiske øvelser, en temaside og filmer om årets prosjekt. Og tematikk og global urettferdighet generelt. </a:t>
            </a:r>
          </a:p>
          <a:p>
            <a:endParaRPr lang="en-US"/>
          </a:p>
          <a:p>
            <a:r>
              <a:rPr lang="en-US"/>
              <a:t>Alt er gratis å ta i bruk. </a:t>
            </a:r>
          </a:p>
          <a:p>
            <a:endParaRPr lang="en-US"/>
          </a:p>
          <a:p>
            <a:r>
              <a:rPr lang="en-US"/>
              <a:t>OD kommer også på besøk for å holde foredrag om årets prosjekt, verdensproblematikk og/eller for å gjennomføre en øvelse (4 hjørner)(Mer info på od.no/foredrag).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d.no/undervisning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7.svg"/><Relationship Id="rId4" Type="http://schemas.openxmlformats.org/officeDocument/2006/relationships/image" Target="../media/image15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9719" y="3205186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6496839" y="4003353"/>
            <a:ext cx="5294321" cy="850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2"/>
              </a:lnSpc>
            </a:pPr>
            <a:r>
              <a:rPr lang="en-US" sz="5030" dirty="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Operasjon Dagsverk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05143" y="4842170"/>
            <a:ext cx="5077710" cy="298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 </a:t>
            </a:r>
            <a:r>
              <a:rPr lang="en-US" sz="1800" dirty="0" err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solidarisk</a:t>
            </a:r>
            <a:r>
              <a:rPr lang="en-US" sz="1800" dirty="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ungdomsorganisasjon</a:t>
            </a:r>
            <a:endParaRPr lang="en-US" sz="1800" dirty="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2654398" y="2927967"/>
            <a:ext cx="8442929" cy="4738594"/>
          </a:xfrm>
          <a:custGeom>
            <a:avLst/>
            <a:gdLst/>
            <a:ahLst/>
            <a:cxnLst/>
            <a:rect l="l" t="t" r="r" b="b"/>
            <a:pathLst>
              <a:path w="8442929" h="4738594">
                <a:moveTo>
                  <a:pt x="0" y="0"/>
                </a:moveTo>
                <a:lnTo>
                  <a:pt x="8442929" y="0"/>
                </a:lnTo>
                <a:lnTo>
                  <a:pt x="8442929" y="4738594"/>
                </a:lnTo>
                <a:lnTo>
                  <a:pt x="0" y="4738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11531698" y="2792972"/>
            <a:ext cx="5299592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OD i undervisningen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31698" y="3694636"/>
            <a:ext cx="4600619" cy="430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OD tilbyr spennende foredrag, filmer, øvelser, undervisningsopplegg i tråd med LK20- </a:t>
            </a:r>
            <a:r>
              <a:rPr lang="en-US" sz="1500" u="sng" spc="1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  <a:hlinkClick r:id="rId5" tooltip="http://od.no/undervisning"/>
              </a:rPr>
              <a:t>od.no/undervisning</a:t>
            </a:r>
          </a:p>
          <a:p>
            <a:pPr algn="l">
              <a:lnSpc>
                <a:spcPts val="2625"/>
              </a:lnSpc>
            </a:pPr>
            <a:endParaRPr lang="en-US" sz="1500" u="sng" spc="1">
              <a:solidFill>
                <a:srgbClr val="FF6F76"/>
              </a:solidFill>
              <a:latin typeface="Chelsea Market"/>
              <a:ea typeface="Chelsea Market"/>
              <a:cs typeface="Chelsea Market"/>
              <a:sym typeface="Chelsea Market"/>
              <a:hlinkClick r:id="rId5" tooltip="http://od.no/undervisning"/>
            </a:endParaRP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Tverrfaglige temaer gir ulike, men gjensidig avhengige, innfallsvinkler til undervisningen om årets prosjekt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Elevmedvirkning</a:t>
            </a: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og demokratisk deltakelse 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4118658" y="2646850"/>
            <a:ext cx="4468416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OD PÅ </a:t>
            </a:r>
            <a:r>
              <a:rPr lang="en-US" sz="3200">
                <a:solidFill>
                  <a:srgbClr val="FFDE59"/>
                </a:solidFill>
                <a:latin typeface="Jaro"/>
                <a:ea typeface="Jaro"/>
                <a:cs typeface="Jaro"/>
                <a:sym typeface="Jaro"/>
              </a:rPr>
              <a:t>*NAVN PÅ SKOLEN din*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18658" y="3369002"/>
            <a:ext cx="7191419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FFDE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Her er tanken at dere kan fortelle litt om hva dere planlegger på </a:t>
            </a:r>
            <a:r>
              <a:rPr lang="en-US" sz="1500" u="none" spc="1">
                <a:solidFill>
                  <a:srgbClr val="FFDE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deres skole, av</a:t>
            </a:r>
            <a:r>
              <a:rPr lang="en-US" sz="1500" spc="1">
                <a:solidFill>
                  <a:srgbClr val="FFDE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aktiviteter eller helt andre ting.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DE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FFDE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Selvfølgelig bare hvis dere ønsker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DE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DE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5463054" y="1726243"/>
            <a:ext cx="7361892" cy="2588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462"/>
              </a:lnSpc>
              <a:spcBef>
                <a:spcPct val="0"/>
              </a:spcBef>
            </a:pPr>
            <a:r>
              <a:rPr lang="en-US" sz="15330" dirty="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HVA NÅ?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49308" y="4314825"/>
            <a:ext cx="7191419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Ta en titt på </a:t>
            </a:r>
            <a:r>
              <a:rPr lang="en-US" sz="1500" spc="1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od.no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6F76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Bruk undervisningsressursene på </a:t>
            </a:r>
            <a:r>
              <a:rPr lang="en-US" sz="1500" u="none" spc="1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od.no/undervisning</a:t>
            </a: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(til lærere)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Tips om </a:t>
            </a:r>
            <a:r>
              <a:rPr lang="en-US" sz="1500" spc="1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od.no/jobber</a:t>
            </a: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og </a:t>
            </a:r>
            <a:r>
              <a:rPr lang="en-US" sz="1500" spc="1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od.no/jobb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6F76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Spre ordet om behov for jobber til bekjente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63108" y="1267625"/>
            <a:ext cx="7961784" cy="6256809"/>
          </a:xfrm>
          <a:custGeom>
            <a:avLst/>
            <a:gdLst/>
            <a:ahLst/>
            <a:cxnLst/>
            <a:rect l="l" t="t" r="r" b="b"/>
            <a:pathLst>
              <a:path w="7961784" h="6256809">
                <a:moveTo>
                  <a:pt x="0" y="0"/>
                </a:moveTo>
                <a:lnTo>
                  <a:pt x="7961784" y="0"/>
                </a:lnTo>
                <a:lnTo>
                  <a:pt x="7961784" y="6256809"/>
                </a:lnTo>
                <a:lnTo>
                  <a:pt x="0" y="6256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7249"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9034462" y="2697750"/>
            <a:ext cx="6307494" cy="4364926"/>
          </a:xfrm>
          <a:custGeom>
            <a:avLst/>
            <a:gdLst/>
            <a:ahLst/>
            <a:cxnLst/>
            <a:rect l="l" t="t" r="r" b="b"/>
            <a:pathLst>
              <a:path w="6307494" h="4364926">
                <a:moveTo>
                  <a:pt x="0" y="0"/>
                </a:moveTo>
                <a:lnTo>
                  <a:pt x="6307495" y="0"/>
                </a:lnTo>
                <a:lnTo>
                  <a:pt x="6307495" y="4364927"/>
                </a:lnTo>
                <a:lnTo>
                  <a:pt x="0" y="4364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2174" t="-59341" r="-42860" b="-47813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2779816" y="2462240"/>
            <a:ext cx="5610285" cy="85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2"/>
              </a:lnSpc>
            </a:pPr>
            <a:r>
              <a:rPr lang="en-US" sz="503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Ett dagsverk betyr mye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79816" y="3648917"/>
            <a:ext cx="5787033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Ideen om en </a:t>
            </a:r>
            <a:r>
              <a:rPr lang="en-US" sz="1800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aksjonsdag</a:t>
            </a: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hvor ungdom i Norge donerer én dag av sin utdanning i </a:t>
            </a:r>
            <a:r>
              <a:rPr lang="en-US" sz="1800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solidaritet med ungdom</a:t>
            </a: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i det globale sør ble til i</a:t>
            </a:r>
            <a:r>
              <a:rPr lang="en-US" sz="1800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1964.</a:t>
            </a: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79816" y="4917647"/>
            <a:ext cx="5787033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OD er mer enn bare OD-dagen. Ungdom lærer</a:t>
            </a:r>
            <a:r>
              <a:rPr lang="en-US" sz="1800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om</a:t>
            </a:r>
            <a:r>
              <a:rPr lang="en-US" sz="1800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globale problemstillinger</a:t>
            </a: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og får en mulighet til å engasjere seg.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9816" y="6127322"/>
            <a:ext cx="5787033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Kunnskapsgrunnlaget blir lagt under </a:t>
            </a:r>
            <a:r>
              <a:rPr lang="en-US" sz="1800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Internasjonal Uke (IU)</a:t>
            </a: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og handlingen skjer på OD-dagen.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10114066" y="2928965"/>
            <a:ext cx="5610285" cy="85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2"/>
              </a:lnSpc>
            </a:pPr>
            <a:r>
              <a:rPr lang="en-US" sz="503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Ungdom i alle ledd</a:t>
            </a:r>
          </a:p>
        </p:txBody>
      </p:sp>
      <p:sp>
        <p:nvSpPr>
          <p:cNvPr id="4" name="Freeform 4"/>
          <p:cNvSpPr/>
          <p:nvPr/>
        </p:nvSpPr>
        <p:spPr>
          <a:xfrm>
            <a:off x="2928938" y="3133106"/>
            <a:ext cx="6362700" cy="4020788"/>
          </a:xfrm>
          <a:custGeom>
            <a:avLst/>
            <a:gdLst/>
            <a:ahLst/>
            <a:cxnLst/>
            <a:rect l="l" t="t" r="r" b="b"/>
            <a:pathLst>
              <a:path w="6362700" h="4020788">
                <a:moveTo>
                  <a:pt x="0" y="0"/>
                </a:moveTo>
                <a:lnTo>
                  <a:pt x="6362700" y="0"/>
                </a:lnTo>
                <a:lnTo>
                  <a:pt x="6362700" y="4020788"/>
                </a:lnTo>
                <a:lnTo>
                  <a:pt x="0" y="4020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558" r="-2902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9644435" y="4530310"/>
            <a:ext cx="7418321" cy="118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0"/>
              </a:lnSpc>
            </a:pPr>
            <a:r>
              <a:rPr lang="en-US" sz="2307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AV</a:t>
            </a:r>
            <a:r>
              <a:rPr lang="en-US" sz="2307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tre tusen frivillige ungdommer i Norge</a:t>
            </a:r>
          </a:p>
          <a:p>
            <a:pPr algn="l">
              <a:lnSpc>
                <a:spcPts val="3230"/>
              </a:lnSpc>
            </a:pPr>
            <a:r>
              <a:rPr lang="en-US" sz="2307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MED</a:t>
            </a:r>
            <a:r>
              <a:rPr lang="en-US" sz="2307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hundre tusen elever på Norske skoler</a:t>
            </a:r>
          </a:p>
          <a:p>
            <a:pPr algn="l">
              <a:lnSpc>
                <a:spcPts val="3230"/>
              </a:lnSpc>
            </a:pPr>
            <a:r>
              <a:rPr lang="en-US" sz="2307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FOR</a:t>
            </a:r>
            <a:r>
              <a:rPr lang="en-US" sz="2307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ungdom i prosjektland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2262560" y="3000839"/>
            <a:ext cx="7199319" cy="4801890"/>
          </a:xfrm>
          <a:custGeom>
            <a:avLst/>
            <a:gdLst/>
            <a:ahLst/>
            <a:cxnLst/>
            <a:rect l="l" t="t" r="r" b="b"/>
            <a:pathLst>
              <a:path w="7199319" h="4801890">
                <a:moveTo>
                  <a:pt x="0" y="0"/>
                </a:moveTo>
                <a:lnTo>
                  <a:pt x="7199319" y="0"/>
                </a:lnTo>
                <a:lnTo>
                  <a:pt x="7199319" y="4801890"/>
                </a:lnTo>
                <a:lnTo>
                  <a:pt x="0" y="4801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2262560" y="2081240"/>
            <a:ext cx="1076764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0"/>
              </a:lnSpc>
            </a:pPr>
            <a:r>
              <a:rPr lang="en-US" sz="5030" dirty="0" err="1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Prosjektet</a:t>
            </a:r>
            <a:r>
              <a:rPr lang="en-US" sz="5030" dirty="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 </a:t>
            </a:r>
            <a:r>
              <a:rPr lang="en-US" sz="5030" dirty="0" err="1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velges</a:t>
            </a:r>
            <a:r>
              <a:rPr lang="en-US" sz="5030" dirty="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 </a:t>
            </a:r>
            <a:r>
              <a:rPr lang="en-US" sz="5030" dirty="0" err="1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på</a:t>
            </a:r>
            <a:r>
              <a:rPr lang="en-US" sz="5030" dirty="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 </a:t>
            </a:r>
            <a:r>
              <a:rPr lang="en-US" sz="5030" dirty="0" err="1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Elevtinget</a:t>
            </a:r>
            <a:r>
              <a:rPr lang="en-US" sz="5030" dirty="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 </a:t>
            </a:r>
            <a:r>
              <a:rPr lang="en-US" sz="5030" dirty="0" err="1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hvert</a:t>
            </a:r>
            <a:r>
              <a:rPr lang="en-US" sz="5030" dirty="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 </a:t>
            </a:r>
            <a:r>
              <a:rPr lang="en-US" sz="5030" dirty="0" err="1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år</a:t>
            </a:r>
            <a:endParaRPr lang="en-US" sz="5030" dirty="0">
              <a:solidFill>
                <a:srgbClr val="FF6F76"/>
              </a:solidFill>
              <a:latin typeface="Jaro"/>
              <a:ea typeface="Jaro"/>
              <a:cs typeface="Jaro"/>
              <a:sym typeface="Jar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849849" y="2962739"/>
            <a:ext cx="5787033" cy="282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Når prosjektet er valgt, lager OD årets kampanje, med mål om å engasjere ungdommene. </a:t>
            </a:r>
          </a:p>
          <a:p>
            <a:pPr algn="l"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Prosjektet starter opp påfølgende år, og varer i 3–5 år etter det. </a:t>
            </a:r>
          </a:p>
          <a:p>
            <a:pPr algn="l"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OD passer på at ungdommene står sentralt i alle våre pågående prosjektet.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2975230" y="1547337"/>
            <a:ext cx="6168770" cy="7710963"/>
          </a:xfrm>
          <a:custGeom>
            <a:avLst/>
            <a:gdLst/>
            <a:ahLst/>
            <a:cxnLst/>
            <a:rect l="l" t="t" r="r" b="b"/>
            <a:pathLst>
              <a:path w="6168770" h="7710963">
                <a:moveTo>
                  <a:pt x="0" y="0"/>
                </a:moveTo>
                <a:lnTo>
                  <a:pt x="6168770" y="0"/>
                </a:lnTo>
                <a:lnTo>
                  <a:pt x="6168770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9923335" y="2281265"/>
            <a:ext cx="2578862" cy="42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7"/>
              </a:lnSpc>
            </a:pPr>
            <a:r>
              <a:rPr lang="en-US" sz="3207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ÅRETS PROSJEKT: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3335" y="2855278"/>
            <a:ext cx="5806827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MOT </a:t>
            </a:r>
            <a:r>
              <a:rPr lang="en-US" sz="32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BARNEEKTESKAP</a:t>
            </a:r>
            <a:r>
              <a:rPr lang="en-US" sz="3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OG </a:t>
            </a:r>
            <a:r>
              <a:rPr lang="en-US" sz="32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OMSKJÆRING AV JENTER</a:t>
            </a:r>
            <a:r>
              <a:rPr lang="en-US" sz="3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I KENYA OG TANZANIA.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0768012" y="5386070"/>
            <a:ext cx="7239000" cy="3872230"/>
          </a:xfrm>
          <a:custGeom>
            <a:avLst/>
            <a:gdLst/>
            <a:ahLst/>
            <a:cxnLst/>
            <a:rect l="l" t="t" r="r" b="b"/>
            <a:pathLst>
              <a:path w="7239000" h="3872230">
                <a:moveTo>
                  <a:pt x="0" y="0"/>
                </a:moveTo>
                <a:lnTo>
                  <a:pt x="7239000" y="0"/>
                </a:lnTo>
                <a:lnTo>
                  <a:pt x="7239000" y="3872230"/>
                </a:lnTo>
                <a:lnTo>
                  <a:pt x="0" y="3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7185" t="-767" r="-127912" b="-230581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0634662" y="5386070"/>
            <a:ext cx="7239000" cy="3872230"/>
          </a:xfrm>
          <a:custGeom>
            <a:avLst/>
            <a:gdLst/>
            <a:ahLst/>
            <a:cxnLst/>
            <a:rect l="l" t="t" r="r" b="b"/>
            <a:pathLst>
              <a:path w="7239000" h="3872230">
                <a:moveTo>
                  <a:pt x="0" y="0"/>
                </a:moveTo>
                <a:lnTo>
                  <a:pt x="7239000" y="0"/>
                </a:lnTo>
                <a:lnTo>
                  <a:pt x="7239000" y="3872230"/>
                </a:lnTo>
                <a:lnTo>
                  <a:pt x="0" y="3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7185" t="-767" r="-127912" b="-230581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812103" y="2238375"/>
            <a:ext cx="718527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Jaro"/>
                <a:ea typeface="Jaro"/>
                <a:cs typeface="Jaro"/>
                <a:sym typeface="Jaro"/>
              </a:rPr>
              <a:t>OMSKJÆRING AV JENTER = </a:t>
            </a:r>
            <a:r>
              <a:rPr lang="en-US" sz="320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KJØNNSLEMLESTELSE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12103" y="2941633"/>
            <a:ext cx="7390209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Betyr å fjerne eller skade jenters ytre kjønnsorgan. Anses som tortur.</a:t>
            </a: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Gjøres for å kontrollere jenters seksualitet og reproduksjon</a:t>
            </a: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Alvorlige og langvarige konsekvenser fysisk og psykisk. I verste fall død.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12103" y="4516475"/>
            <a:ext cx="3835028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Jaro"/>
                <a:ea typeface="Jaro"/>
                <a:cs typeface="Jaro"/>
                <a:sym typeface="Jaro"/>
              </a:rPr>
              <a:t>BARNEEKTESKAP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2541" y="5181600"/>
            <a:ext cx="879245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Ekteskap inngått før en eller begge parter er 18 år, som oftest under tvang</a:t>
            </a: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Barnebruder </a:t>
            </a:r>
            <a:r>
              <a:rPr lang="en-US" sz="1500" spc="1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får ikke gå på skolen</a:t>
            </a: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og blir gravide før kroppen er klar</a:t>
            </a:r>
          </a:p>
          <a:p>
            <a:pPr marL="323850" lvl="1" indent="-161925" algn="l">
              <a:lnSpc>
                <a:spcPts val="2625"/>
              </a:lnSpc>
              <a:buFont typeface="Arial"/>
              <a:buChar char="•"/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Graviditet, utrygg abort og fødsel tar flest liv blant tenåringsjenter i utviklingsland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3125" y="1888097"/>
            <a:ext cx="6882866" cy="5693728"/>
          </a:xfrm>
          <a:custGeom>
            <a:avLst/>
            <a:gdLst/>
            <a:ahLst/>
            <a:cxnLst/>
            <a:rect l="l" t="t" r="r" b="b"/>
            <a:pathLst>
              <a:path w="6882866" h="5693728">
                <a:moveTo>
                  <a:pt x="0" y="0"/>
                </a:moveTo>
                <a:lnTo>
                  <a:pt x="6882866" y="0"/>
                </a:lnTo>
                <a:lnTo>
                  <a:pt x="6882866" y="5693727"/>
                </a:lnTo>
                <a:lnTo>
                  <a:pt x="0" y="5693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948" b="-5531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9760048" y="2107172"/>
            <a:ext cx="5299592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LØSNINGER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64873" y="3099417"/>
            <a:ext cx="5945944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Mobilisere ungdom, ungdomsorganisasjoner og lokalsamfunn i kampen! 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Gi støtte, beskyttelse og helsehjelp til utsatte jenter!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Påvirke myndigheter til å håndheve lover og gjennomføre vedtatt politikk!</a:t>
            </a:r>
          </a:p>
          <a:p>
            <a:pPr algn="l">
              <a:lnSpc>
                <a:spcPts val="2625"/>
              </a:lnSpc>
            </a:pPr>
            <a:endParaRPr lang="en-US" sz="1500" spc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55323" y="3099417"/>
            <a:ext cx="936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36273" y="4084721"/>
            <a:ext cx="148382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36273" y="4776470"/>
            <a:ext cx="22607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500" spc="1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3. </a:t>
            </a:r>
          </a:p>
        </p:txBody>
      </p:sp>
      <p:sp>
        <p:nvSpPr>
          <p:cNvPr id="8" name="Freeform 8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TextBox 9"/>
          <p:cNvSpPr txBox="1"/>
          <p:nvPr/>
        </p:nvSpPr>
        <p:spPr>
          <a:xfrm>
            <a:off x="2143125" y="7686599"/>
            <a:ext cx="761692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FF6F7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FOKUS</a:t>
            </a:r>
            <a:r>
              <a:rPr lang="en-US" sz="15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SAMARBEIDER MED LOKALE ORGANISASJONER I PROSJEKTLADENE.  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982" y="336912"/>
            <a:ext cx="1208559" cy="1208559"/>
          </a:xfrm>
          <a:custGeom>
            <a:avLst/>
            <a:gdLst/>
            <a:ahLst/>
            <a:cxnLst/>
            <a:rect l="l" t="t" r="r" b="b"/>
            <a:pathLst>
              <a:path w="1208559" h="1208559">
                <a:moveTo>
                  <a:pt x="0" y="0"/>
                </a:moveTo>
                <a:lnTo>
                  <a:pt x="1208559" y="0"/>
                </a:lnTo>
                <a:lnTo>
                  <a:pt x="1208559" y="1208559"/>
                </a:lnTo>
                <a:lnTo>
                  <a:pt x="0" y="1208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2243510" y="1900265"/>
            <a:ext cx="4334173" cy="67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0"/>
              </a:lnSpc>
            </a:pPr>
            <a:r>
              <a:rPr lang="en-US" sz="5030">
                <a:solidFill>
                  <a:srgbClr val="FF6F76"/>
                </a:solidFill>
                <a:latin typeface="Jaro"/>
                <a:ea typeface="Jaro"/>
                <a:cs typeface="Jaro"/>
                <a:sym typeface="Jaro"/>
              </a:rPr>
              <a:t>ÅRETS KAMPANJE: </a:t>
            </a:r>
          </a:p>
        </p:txBody>
      </p:sp>
      <p:sp>
        <p:nvSpPr>
          <p:cNvPr id="4" name="Freeform 4"/>
          <p:cNvSpPr/>
          <p:nvPr/>
        </p:nvSpPr>
        <p:spPr>
          <a:xfrm>
            <a:off x="1924050" y="1545471"/>
            <a:ext cx="11801729" cy="6638473"/>
          </a:xfrm>
          <a:custGeom>
            <a:avLst/>
            <a:gdLst/>
            <a:ahLst/>
            <a:cxnLst/>
            <a:rect l="l" t="t" r="r" b="b"/>
            <a:pathLst>
              <a:path w="11801729" h="6638473">
                <a:moveTo>
                  <a:pt x="0" y="0"/>
                </a:moveTo>
                <a:lnTo>
                  <a:pt x="11801729" y="0"/>
                </a:lnTo>
                <a:lnTo>
                  <a:pt x="11801729" y="6638473"/>
                </a:lnTo>
                <a:lnTo>
                  <a:pt x="0" y="6638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2243510" y="7221192"/>
            <a:ext cx="11265010" cy="1510164"/>
          </a:xfrm>
          <a:custGeom>
            <a:avLst/>
            <a:gdLst/>
            <a:ahLst/>
            <a:cxnLst/>
            <a:rect l="l" t="t" r="r" b="b"/>
            <a:pathLst>
              <a:path w="11265010" h="1510164">
                <a:moveTo>
                  <a:pt x="0" y="0"/>
                </a:moveTo>
                <a:lnTo>
                  <a:pt x="11265009" y="0"/>
                </a:lnTo>
                <a:lnTo>
                  <a:pt x="11265009" y="1510164"/>
                </a:lnTo>
                <a:lnTo>
                  <a:pt x="0" y="15101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147773" y="-6485614"/>
            <a:ext cx="23134526" cy="23827695"/>
          </a:xfrm>
          <a:custGeom>
            <a:avLst/>
            <a:gdLst/>
            <a:ahLst/>
            <a:cxnLst/>
            <a:rect l="l" t="t" r="r" b="b"/>
            <a:pathLst>
              <a:path w="23134526" h="23827695">
                <a:moveTo>
                  <a:pt x="0" y="0"/>
                </a:moveTo>
                <a:lnTo>
                  <a:pt x="23134526" y="0"/>
                </a:lnTo>
                <a:lnTo>
                  <a:pt x="23134526" y="23827695"/>
                </a:lnTo>
                <a:lnTo>
                  <a:pt x="0" y="23827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>
            <a:off x="-1923999" y="-6077402"/>
            <a:ext cx="23134526" cy="23827695"/>
          </a:xfrm>
          <a:custGeom>
            <a:avLst/>
            <a:gdLst/>
            <a:ahLst/>
            <a:cxnLst/>
            <a:rect l="l" t="t" r="r" b="b"/>
            <a:pathLst>
              <a:path w="23134526" h="23827695">
                <a:moveTo>
                  <a:pt x="0" y="0"/>
                </a:moveTo>
                <a:lnTo>
                  <a:pt x="23134525" y="0"/>
                </a:lnTo>
                <a:lnTo>
                  <a:pt x="23134525" y="23827695"/>
                </a:lnTo>
                <a:lnTo>
                  <a:pt x="0" y="23827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 rot="5400000">
            <a:off x="412109" y="-59852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6" y="0"/>
                </a:lnTo>
                <a:lnTo>
                  <a:pt x="39950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13367424" y="6823870"/>
            <a:ext cx="4027625" cy="4337443"/>
          </a:xfrm>
          <a:custGeom>
            <a:avLst/>
            <a:gdLst/>
            <a:ahLst/>
            <a:cxnLst/>
            <a:rect l="l" t="t" r="r" b="b"/>
            <a:pathLst>
              <a:path w="4027625" h="4337443">
                <a:moveTo>
                  <a:pt x="0" y="0"/>
                </a:moveTo>
                <a:lnTo>
                  <a:pt x="4027625" y="0"/>
                </a:lnTo>
                <a:lnTo>
                  <a:pt x="4027625" y="4337443"/>
                </a:lnTo>
                <a:lnTo>
                  <a:pt x="0" y="4337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5262" t="-101529" r="-434625" b="-101358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6605266" y="1701371"/>
            <a:ext cx="7544834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Jaro"/>
                <a:ea typeface="Jaro"/>
                <a:cs typeface="Jaro"/>
                <a:sym typeface="Jaro"/>
              </a:rPr>
              <a:t>SELVBESTEMMELSE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4396" y="6053933"/>
            <a:ext cx="11660850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Jaro"/>
                <a:ea typeface="Jaro"/>
                <a:cs typeface="Jaro"/>
                <a:sym typeface="Jaro"/>
              </a:rPr>
              <a:t>KJØNNSROLLER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43166" y="5969795"/>
            <a:ext cx="754483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Jaro"/>
                <a:ea typeface="Jaro"/>
                <a:cs typeface="Jaro"/>
                <a:sym typeface="Jaro"/>
              </a:rPr>
              <a:t>TRADISJONER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1044</Words>
  <Application>Microsoft Macintosh PowerPoint</Application>
  <PresentationFormat>Egendefinert</PresentationFormat>
  <Paragraphs>139</Paragraphs>
  <Slides>13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Chelsea Market</vt:lpstr>
      <vt:lpstr>Arial</vt:lpstr>
      <vt:lpstr>Calibri</vt:lpstr>
      <vt:lpstr>Jaro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om OD til foresatte/lærere</dc:title>
  <cp:lastModifiedBy>Operasjon Dagsverk</cp:lastModifiedBy>
  <cp:revision>2</cp:revision>
  <dcterms:created xsi:type="dcterms:W3CDTF">2006-08-16T00:00:00Z</dcterms:created>
  <dcterms:modified xsi:type="dcterms:W3CDTF">2025-08-28T11:33:37Z</dcterms:modified>
  <dc:identifier>DAFbG42jeHs</dc:identifier>
</cp:coreProperties>
</file>