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Helvetica Neue"/>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HelveticaNeue-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HelveticaNeue-italic.fntdata"/><Relationship Id="rId12" Type="http://schemas.openxmlformats.org/officeDocument/2006/relationships/slide" Target="slides/slide7.xml"/><Relationship Id="rId34" Type="http://schemas.openxmlformats.org/officeDocument/2006/relationships/font" Target="fonts/HelveticaNeue-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HelveticaNeue-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Oxxx03_JHl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e.kahoot.it/share/verden-og-apati/7790bdb2-6b55-4d62-ac6c-b9107bfddb5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apminder.org/ignorance/studies/gm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43f566f98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43f566f98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3ae8a42ff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3ae8a42ff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I 69 land er homoseksuelle handlinger straffbare.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3ae8a42ff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3ae8a42ff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Verden er urettferdig fordi hvert år slipper Norge ut 140 ganger mer CO2 enn Somalia.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3ae8a42ff0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3ae8a42ff0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Og fordi at 1 av 5 ungdommer sliter med mental helse.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3ae8a42ff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3ae8a42ff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Nå skal vi se en video der faren til Ola Rosling (som vi så en video av sist), Hans Rosling, snakker om medias fremstilling av utviklingsland.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rPr lang="no" sz="1200" u="sng">
                <a:solidFill>
                  <a:schemeClr val="hlink"/>
                </a:solidFill>
                <a:latin typeface="Helvetica Neue"/>
                <a:ea typeface="Helvetica Neue"/>
                <a:cs typeface="Helvetica Neue"/>
                <a:sym typeface="Helvetica Neue"/>
                <a:hlinkClick r:id="rId2"/>
              </a:rPr>
              <a:t>https://www.youtube.com/watch?v=Oxxx03_JHlM</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3ae8a42ff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3ae8a42ff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o" sz="1400">
                <a:solidFill>
                  <a:srgbClr val="422C24"/>
                </a:solidFill>
                <a:highlight>
                  <a:srgbClr val="FFFFFF"/>
                </a:highlight>
                <a:latin typeface="Helvetica Neue"/>
                <a:ea typeface="Helvetica Neue"/>
                <a:cs typeface="Helvetica Neue"/>
                <a:sym typeface="Helvetica Neue"/>
              </a:rPr>
              <a:t>Det er tydelig at Hans Rosling mener at media fremstiller verden for negativt. Hva mener dere?</a:t>
            </a:r>
            <a:endParaRPr sz="1400">
              <a:solidFill>
                <a:srgbClr val="422C24"/>
              </a:solidFill>
              <a:highlight>
                <a:srgbClr val="FFFFFF"/>
              </a:highlight>
              <a:latin typeface="Helvetica Neue"/>
              <a:ea typeface="Helvetica Neue"/>
              <a:cs typeface="Helvetica Neue"/>
              <a:sym typeface="Helvetica Neue"/>
            </a:endParaRPr>
          </a:p>
          <a:p>
            <a:pPr indent="0" lvl="0" marL="0" rtl="0" algn="l">
              <a:spcBef>
                <a:spcPts val="1200"/>
              </a:spcBef>
              <a:spcAft>
                <a:spcPts val="0"/>
              </a:spcAft>
              <a:buClr>
                <a:schemeClr val="dk1"/>
              </a:buClr>
              <a:buSzPts val="1400"/>
              <a:buFont typeface="Arial"/>
              <a:buNone/>
            </a:pPr>
            <a:r>
              <a:t/>
            </a:r>
            <a:endParaRPr>
              <a:latin typeface="Helvetica Neue"/>
              <a:ea typeface="Helvetica Neue"/>
              <a:cs typeface="Helvetica Neue"/>
              <a:sym typeface="Helvetica Neu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3ae8a42ff0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3ae8a42ff0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o" sz="1400">
                <a:solidFill>
                  <a:srgbClr val="422C24"/>
                </a:solidFill>
                <a:highlight>
                  <a:srgbClr val="FFFFFF"/>
                </a:highlight>
                <a:latin typeface="Helvetica Neue"/>
                <a:ea typeface="Helvetica Neue"/>
                <a:cs typeface="Helvetica Neue"/>
                <a:sym typeface="Helvetica Neue"/>
              </a:rPr>
              <a:t>Media har makt til å fremstille verden på andre måter!</a:t>
            </a:r>
            <a:endParaRPr sz="1400">
              <a:solidFill>
                <a:srgbClr val="422C24"/>
              </a:solidFill>
              <a:highlight>
                <a:srgbClr val="FFFFFF"/>
              </a:highlight>
              <a:latin typeface="Helvetica Neue"/>
              <a:ea typeface="Helvetica Neue"/>
              <a:cs typeface="Helvetica Neue"/>
              <a:sym typeface="Helvetica Neue"/>
            </a:endParaRPr>
          </a:p>
          <a:p>
            <a:pPr indent="0" lvl="0" marL="0" rtl="0" algn="l">
              <a:spcBef>
                <a:spcPts val="1200"/>
              </a:spcBef>
              <a:spcAft>
                <a:spcPts val="0"/>
              </a:spcAft>
              <a:buClr>
                <a:schemeClr val="dk1"/>
              </a:buClr>
              <a:buSzPts val="1400"/>
              <a:buFont typeface="Arial"/>
              <a:buNone/>
            </a:pPr>
            <a:r>
              <a:t/>
            </a:r>
            <a:endParaRPr>
              <a:latin typeface="Helvetica Neue"/>
              <a:ea typeface="Helvetica Neue"/>
              <a:cs typeface="Helvetica Neue"/>
              <a:sym typeface="Helvetica Neu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3ae8a42ff0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3ae8a42ff0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For 20 år siden var kun 8 av 195 statsledere kvinner.</a:t>
            </a:r>
            <a:endParaRPr/>
          </a:p>
          <a:p>
            <a:pPr indent="0" lvl="0" marL="0" rtl="0" algn="l">
              <a:spcBef>
                <a:spcPts val="0"/>
              </a:spcBef>
              <a:spcAft>
                <a:spcPts val="0"/>
              </a:spcAft>
              <a:buNone/>
            </a:pPr>
            <a:r>
              <a:rPr lang="no"/>
              <a:t>I dag er det 14 flere kvinnelige statsledere.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3ae8a42ff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3ae8a42ff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For 6 år siden var homoseksuelle handlinger straffbart i 78 land.</a:t>
            </a:r>
            <a:endParaRPr/>
          </a:p>
          <a:p>
            <a:pPr indent="0" lvl="0" marL="0" rtl="0" algn="l">
              <a:spcBef>
                <a:spcPts val="0"/>
              </a:spcBef>
              <a:spcAft>
                <a:spcPts val="0"/>
              </a:spcAft>
              <a:buNone/>
            </a:pPr>
            <a:r>
              <a:rPr lang="no"/>
              <a:t>I dag er det 9 færre land som straffer homoseksuelle handlinger.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3ae8a42ff0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3ae8a42ff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Før var psykisk helse et av de mest tabubelagte temaene i samfunnet.</a:t>
            </a:r>
            <a:endParaRPr/>
          </a:p>
          <a:p>
            <a:pPr indent="0" lvl="0" marL="0" rtl="0" algn="l">
              <a:spcBef>
                <a:spcPts val="0"/>
              </a:spcBef>
              <a:spcAft>
                <a:spcPts val="0"/>
              </a:spcAft>
              <a:buNone/>
            </a:pPr>
            <a:r>
              <a:rPr lang="no"/>
              <a:t>Nå vet vi i det minste at 1 av 5 ungdommer sliter med mental helse, og da kan vi gjøre noe med det!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3ae8a42ff0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3ae8a42ff0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o" sz="1400">
                <a:solidFill>
                  <a:schemeClr val="dk1"/>
                </a:solidFill>
                <a:latin typeface="Helvetica Neue"/>
                <a:ea typeface="Helvetica Neue"/>
                <a:cs typeface="Helvetica Neue"/>
                <a:sym typeface="Helvetica Neue"/>
              </a:rPr>
              <a:t>Disse positive endringene som skjer i verden får vi sjelden med oss. Grunnen til dette er at mesteparten av informasjonen om verden rundt oss kommer fra media, og media har ofte et overdrevent negativt syn på virkeligheten. </a:t>
            </a:r>
            <a:endParaRPr sz="1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no" sz="1400">
                <a:solidFill>
                  <a:schemeClr val="dk1"/>
                </a:solidFill>
                <a:latin typeface="Helvetica Neue"/>
                <a:ea typeface="Helvetica Neue"/>
                <a:cs typeface="Helvetica Neue"/>
                <a:sym typeface="Helvetica Neue"/>
              </a:rPr>
              <a:t>De fokuserer som regel på de negative nyhetene, og ikke på de positive. Vi blir omringet av dramatiske overskrifter og brutale bilder og tall fordi det er en enkel og billig måte å engasjere på. </a:t>
            </a:r>
            <a:endParaRPr sz="1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Start med kahooten som har gapminderspørsmålene i seg. Kahooten heter “Gapminder: 12 spørsmål om verden” for å ikke avsløre for mye.</a:t>
            </a:r>
            <a:endParaRPr/>
          </a:p>
          <a:p>
            <a:pPr indent="0" lvl="0" marL="0" rtl="0" algn="l">
              <a:spcBef>
                <a:spcPts val="0"/>
              </a:spcBef>
              <a:spcAft>
                <a:spcPts val="0"/>
              </a:spcAft>
              <a:buNone/>
            </a:pPr>
            <a:r>
              <a:rPr lang="no" u="sng">
                <a:solidFill>
                  <a:schemeClr val="hlink"/>
                </a:solidFill>
                <a:hlinkClick r:id="rId2"/>
              </a:rPr>
              <a:t>https://create.kahoot.it/share/verden-og-apati/7790bdb2-6b55-4d62-ac6c-b9107bfddb50</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3ae8a42ff0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3ae8a42ff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o" sz="1200">
                <a:solidFill>
                  <a:schemeClr val="dk1"/>
                </a:solidFill>
                <a:latin typeface="Helvetica Neue"/>
                <a:ea typeface="Helvetica Neue"/>
                <a:cs typeface="Helvetica Neue"/>
                <a:sym typeface="Helvetica Neue"/>
              </a:rPr>
              <a:t>Og ofte får vi ikke med oss de faktisk positive forandringene som skjer i verden.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Man </a:t>
            </a:r>
            <a:r>
              <a:rPr lang="no" sz="1200">
                <a:solidFill>
                  <a:schemeClr val="dk1"/>
                </a:solidFill>
                <a:latin typeface="Helvetica Neue"/>
                <a:ea typeface="Helvetica Neue"/>
                <a:cs typeface="Helvetica Neue"/>
                <a:sym typeface="Helvetica Neue"/>
              </a:rPr>
              <a:t>kan man miste troen på fremtiden og det kan virke litt meningsløst å bry seg. “Hvorfor skal vel jeg bry meg hvis det uansett går dårlig med verden?”</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Da er det flere som blir apatiske.</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4964d2509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4964d2509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Apati er et fravær av følelser og engasjement. Det betyr rett og slett at man ikke føler noe for en sak, man brenner ikke for noe.</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Apati er farlig fordi hvis ingen orker å gjøre noe for at verden blir bedre, da blir verden et dårligere sted.</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4964d25099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4964d25099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o" sz="1400">
                <a:solidFill>
                  <a:srgbClr val="422C24"/>
                </a:solidFill>
                <a:highlight>
                  <a:srgbClr val="FFFFFF"/>
                </a:highlight>
                <a:latin typeface="Helvetica Neue"/>
                <a:ea typeface="Helvetica Neue"/>
                <a:cs typeface="Helvetica Neue"/>
                <a:sym typeface="Helvetica Neue"/>
              </a:rPr>
              <a:t>Så, da spør jeg dere, hvorfor mener dere at det er meningsfullt å engasjere seg?</a:t>
            </a:r>
            <a:endParaRPr sz="1400">
              <a:solidFill>
                <a:srgbClr val="422C24"/>
              </a:solidFill>
              <a:highlight>
                <a:srgbClr val="FFFFFF"/>
              </a:highlight>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no" sz="1400">
                <a:solidFill>
                  <a:srgbClr val="422C24"/>
                </a:solidFill>
                <a:highlight>
                  <a:srgbClr val="FFFFFF"/>
                </a:highlight>
                <a:latin typeface="Helvetica Neue"/>
                <a:ea typeface="Helvetica Neue"/>
                <a:cs typeface="Helvetica Neue"/>
                <a:sym typeface="Helvetica Neue"/>
              </a:rPr>
              <a:t>(Få elevene til å komme med eksempler til at det er meningsfullt. Det kan være på individ-, lokalsamfunn- eller verdensnivå.)</a:t>
            </a:r>
            <a:endParaRPr sz="1400">
              <a:solidFill>
                <a:srgbClr val="422C24"/>
              </a:solidFill>
              <a:highlight>
                <a:srgbClr val="FFFFFF"/>
              </a:highlight>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422C24"/>
              </a:solidFill>
              <a:highlight>
                <a:srgbClr val="FFFFFF"/>
              </a:highlight>
              <a:latin typeface="Helvetica Neue"/>
              <a:ea typeface="Helvetica Neue"/>
              <a:cs typeface="Helvetica Neue"/>
              <a:sym typeface="Helvetica Neue"/>
            </a:endParaRPr>
          </a:p>
          <a:p>
            <a:pPr indent="0" lvl="0" marL="0" rtl="0" algn="l">
              <a:spcBef>
                <a:spcPts val="1200"/>
              </a:spcBef>
              <a:spcAft>
                <a:spcPts val="0"/>
              </a:spcAft>
              <a:buClr>
                <a:schemeClr val="dk1"/>
              </a:buClr>
              <a:buSzPts val="1400"/>
              <a:buFont typeface="Arial"/>
              <a:buNone/>
            </a:pPr>
            <a:r>
              <a:t/>
            </a:r>
            <a:endParaRPr>
              <a:latin typeface="Helvetica Neue"/>
              <a:ea typeface="Helvetica Neue"/>
              <a:cs typeface="Helvetica Neue"/>
              <a:sym typeface="Helvetica Neu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3ae8a42ff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3ae8a42ff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o" sz="1400">
                <a:solidFill>
                  <a:srgbClr val="422C24"/>
                </a:solidFill>
                <a:highlight>
                  <a:srgbClr val="FFFFFF"/>
                </a:highlight>
                <a:latin typeface="Helvetica Neue"/>
                <a:ea typeface="Helvetica Neue"/>
                <a:cs typeface="Helvetica Neue"/>
                <a:sym typeface="Helvetica Neue"/>
              </a:rPr>
              <a:t>Ønsker dere å få med dere flere positive nyheter i verdagen?</a:t>
            </a:r>
            <a:endParaRPr sz="1400">
              <a:solidFill>
                <a:srgbClr val="422C24"/>
              </a:solidFill>
              <a:highlight>
                <a:srgbClr val="FFFFFF"/>
              </a:highlight>
              <a:latin typeface="Helvetica Neue"/>
              <a:ea typeface="Helvetica Neue"/>
              <a:cs typeface="Helvetica Neue"/>
              <a:sym typeface="Helvetica Neue"/>
            </a:endParaRPr>
          </a:p>
          <a:p>
            <a:pPr indent="0" lvl="0" marL="0" rtl="0" algn="l">
              <a:spcBef>
                <a:spcPts val="1200"/>
              </a:spcBef>
              <a:spcAft>
                <a:spcPts val="0"/>
              </a:spcAft>
              <a:buClr>
                <a:schemeClr val="dk1"/>
              </a:buClr>
              <a:buSzPts val="1400"/>
              <a:buFont typeface="Arial"/>
              <a:buNone/>
            </a:pPr>
            <a:r>
              <a:t/>
            </a:r>
            <a:endParaRPr>
              <a:latin typeface="Helvetica Neue"/>
              <a:ea typeface="Helvetica Neue"/>
              <a:cs typeface="Helvetica Neue"/>
              <a:sym typeface="Helvetica Neu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3ae8a42ff0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3ae8a42ff0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o" sz="1400">
                <a:solidFill>
                  <a:srgbClr val="422C24"/>
                </a:solidFill>
                <a:highlight>
                  <a:srgbClr val="FFFFFF"/>
                </a:highlight>
                <a:latin typeface="Helvetica Neue"/>
                <a:ea typeface="Helvetica Neue"/>
                <a:cs typeface="Helvetica Neue"/>
                <a:sym typeface="Helvetica Neue"/>
              </a:rPr>
              <a:t>Verdens Beste Nyheter viser positive nyheter fra hele verden.</a:t>
            </a:r>
            <a:endParaRPr sz="1400">
              <a:solidFill>
                <a:srgbClr val="422C24"/>
              </a:solidFill>
              <a:highlight>
                <a:srgbClr val="FFFFFF"/>
              </a:highlight>
              <a:latin typeface="Helvetica Neue"/>
              <a:ea typeface="Helvetica Neue"/>
              <a:cs typeface="Helvetica Neue"/>
              <a:sym typeface="Helvetica Neue"/>
            </a:endParaRPr>
          </a:p>
          <a:p>
            <a:pPr indent="0" lvl="0" marL="0" rtl="0" algn="l">
              <a:spcBef>
                <a:spcPts val="1200"/>
              </a:spcBef>
              <a:spcAft>
                <a:spcPts val="0"/>
              </a:spcAft>
              <a:buClr>
                <a:schemeClr val="dk1"/>
              </a:buClr>
              <a:buSzPts val="1400"/>
              <a:buFont typeface="Arial"/>
              <a:buNone/>
            </a:pPr>
            <a:r>
              <a:t/>
            </a:r>
            <a:endParaRPr>
              <a:latin typeface="Helvetica Neue"/>
              <a:ea typeface="Helvetica Neue"/>
              <a:cs typeface="Helvetica Neue"/>
              <a:sym typeface="Helvetica Neue"/>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3ae8a42ff0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3ae8a42ff0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o" sz="1400">
                <a:solidFill>
                  <a:srgbClr val="422C24"/>
                </a:solidFill>
                <a:highlight>
                  <a:srgbClr val="FFFFFF"/>
                </a:highlight>
                <a:latin typeface="Helvetica Neue"/>
                <a:ea typeface="Helvetica Neue"/>
                <a:cs typeface="Helvetica Neue"/>
                <a:sym typeface="Helvetica Neue"/>
              </a:rPr>
              <a:t>Du kan følge dem på instagram for å få noen positive nyheter i det ellers negativt nyhetsbilde.</a:t>
            </a:r>
            <a:endParaRPr sz="1400">
              <a:solidFill>
                <a:srgbClr val="422C24"/>
              </a:solidFill>
              <a:highlight>
                <a:srgbClr val="FFFFFF"/>
              </a:highlight>
              <a:latin typeface="Helvetica Neue"/>
              <a:ea typeface="Helvetica Neue"/>
              <a:cs typeface="Helvetica Neue"/>
              <a:sym typeface="Helvetica Neue"/>
            </a:endParaRPr>
          </a:p>
          <a:p>
            <a:pPr indent="0" lvl="0" marL="0" rtl="0" algn="l">
              <a:spcBef>
                <a:spcPts val="1200"/>
              </a:spcBef>
              <a:spcAft>
                <a:spcPts val="0"/>
              </a:spcAft>
              <a:buClr>
                <a:schemeClr val="dk1"/>
              </a:buClr>
              <a:buSzPts val="1400"/>
              <a:buFont typeface="Arial"/>
              <a:buNone/>
            </a:pPr>
            <a:r>
              <a:t/>
            </a:r>
            <a:endParaRPr>
              <a:latin typeface="Helvetica Neue"/>
              <a:ea typeface="Helvetica Neue"/>
              <a:cs typeface="Helvetica Neue"/>
              <a:sym typeface="Helvetica Neue"/>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3ae8a42ff0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3ae8a42ff0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Tilslutt ønsker jeg at du skal huske at verden går fremover, at likegyldighet og apati er noe man skal holde seg unna og at det nytter å engasjere seg.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Dersom du ønsker flere positive nyheter kan du sjekke ut Verdens Beste Nyheter.</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25aa3a6c3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25aa3a6c3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43ca4975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43ca4975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Hei! I dag skal vi snakke om at verden går bedre enn du tror!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24b06df8e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24b06df8e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Det vil si, verden går faktisk ikke til helvete.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25aa3a6c3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25aa3a6c3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Ble noen </a:t>
            </a:r>
            <a:r>
              <a:rPr lang="no" sz="1200">
                <a:solidFill>
                  <a:schemeClr val="dk1"/>
                </a:solidFill>
                <a:latin typeface="Helvetica Neue"/>
                <a:ea typeface="Helvetica Neue"/>
                <a:cs typeface="Helvetica Neue"/>
                <a:sym typeface="Helvetica Neue"/>
              </a:rPr>
              <a:t>overrasket over svarene på kahooten</a:t>
            </a:r>
            <a:r>
              <a:rPr lang="no" sz="1200">
                <a:solidFill>
                  <a:schemeClr val="dk1"/>
                </a:solidFill>
                <a:latin typeface="Helvetica Neue"/>
                <a:ea typeface="Helvetica Neue"/>
                <a:cs typeface="Helvetica Neue"/>
                <a:sym typeface="Helvetica Neue"/>
              </a:rPr>
              <a:t>?</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3ae8a42f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3ae8a42f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Dere er ikke de eneste som svarte feil på disse spørsmålene! Nå skal vi se en video der den svenske forskeren Ola Rosling snakker om den såkalte Gapminder-testen!</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rPr lang="no" sz="1200" u="sng">
                <a:solidFill>
                  <a:schemeClr val="hlink"/>
                </a:solidFill>
                <a:latin typeface="Helvetica Neue"/>
                <a:ea typeface="Helvetica Neue"/>
                <a:cs typeface="Helvetica Neue"/>
                <a:sym typeface="Helvetica Neue"/>
                <a:hlinkClick r:id="rId2"/>
              </a:rPr>
              <a:t>https://www.gapminder.org/ignorance/studies/gms/</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3ae8a42ff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3ae8a42ff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Folk tror rett og slett at det går dårligere med utviklingen i verden enn det faktisk gjør.</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rPr lang="no" sz="1200">
                <a:solidFill>
                  <a:schemeClr val="dk1"/>
                </a:solidFill>
                <a:latin typeface="Helvetica Neue"/>
                <a:ea typeface="Helvetica Neue"/>
                <a:cs typeface="Helvetica Neue"/>
                <a:sym typeface="Helvetica Neue"/>
              </a:rPr>
              <a:t>Nå vil jeg at dere skal diskutere! </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lang="no" sz="1200">
                <a:solidFill>
                  <a:srgbClr val="422C24"/>
                </a:solidFill>
                <a:highlight>
                  <a:srgbClr val="FFFFFF"/>
                </a:highlight>
                <a:latin typeface="Helvetica Neue"/>
                <a:ea typeface="Helvetica Neue"/>
                <a:cs typeface="Helvetica Neue"/>
                <a:sym typeface="Helvetica Neue"/>
              </a:rPr>
              <a:t>Hvilke positive og hvilke negative konsekvenser kan dette ha? Hva kan man gjøre for å få økt kunnskap i befolkningen om den positive utviklingen som skjer?</a:t>
            </a:r>
            <a:endParaRPr sz="1200">
              <a:solidFill>
                <a:srgbClr val="422C24"/>
              </a:solidFill>
              <a:highlight>
                <a:srgbClr val="FFFFFF"/>
              </a:highlight>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lang="no" sz="1200">
                <a:solidFill>
                  <a:srgbClr val="422C24"/>
                </a:solidFill>
                <a:highlight>
                  <a:srgbClr val="FFFFFF"/>
                </a:highlight>
                <a:latin typeface="Helvetica Neue"/>
                <a:ea typeface="Helvetica Neue"/>
                <a:cs typeface="Helvetica Neue"/>
                <a:sym typeface="Helvetica Neue"/>
              </a:rPr>
              <a:t>Hvilke positive effekter kan det ha om folk får mer kunnskap om globale fremskritt og positive trekk ved utviklingen i verden? Kan det være noen negative effekter og?</a:t>
            </a:r>
            <a:endParaRPr sz="1200">
              <a:solidFill>
                <a:srgbClr val="422C24"/>
              </a:solidFill>
              <a:highlight>
                <a:srgbClr val="FFFFFF"/>
              </a:highlight>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lang="no" sz="1200">
                <a:solidFill>
                  <a:srgbClr val="422C24"/>
                </a:solidFill>
                <a:highlight>
                  <a:srgbClr val="FFFFFF"/>
                </a:highlight>
                <a:latin typeface="Helvetica Neue"/>
                <a:ea typeface="Helvetica Neue"/>
                <a:cs typeface="Helvetica Neue"/>
                <a:sym typeface="Helvetica Neue"/>
              </a:rPr>
              <a:t>Kan det for deg være personlig nyttig å ha mer kunnskap om positive nyheter og globale fremskritt? Hvorfor?</a:t>
            </a:r>
            <a:endParaRPr sz="1200">
              <a:solidFill>
                <a:srgbClr val="422C24"/>
              </a:solidFill>
              <a:highlight>
                <a:srgbClr val="FFFFFF"/>
              </a:highlight>
              <a:latin typeface="Helvetica Neue"/>
              <a:ea typeface="Helvetica Neue"/>
              <a:cs typeface="Helvetica Neue"/>
              <a:sym typeface="Helvetica Neue"/>
            </a:endParaRPr>
          </a:p>
          <a:p>
            <a:pPr indent="0" lvl="0" marL="0" rtl="0" algn="l">
              <a:spcBef>
                <a:spcPts val="1200"/>
              </a:spcBef>
              <a:spcAft>
                <a:spcPts val="0"/>
              </a:spcAft>
              <a:buClr>
                <a:schemeClr val="dk1"/>
              </a:buClr>
              <a:buSzPts val="1400"/>
              <a:buFont typeface="Arial"/>
              <a:buNone/>
            </a:pPr>
            <a:r>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400"/>
              <a:buFont typeface="Arial"/>
              <a:buNone/>
            </a:pPr>
            <a:r>
              <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24b06df8e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24b06df8e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no" sz="1200">
                <a:solidFill>
                  <a:schemeClr val="dk1"/>
                </a:solidFill>
                <a:latin typeface="Helvetica Neue"/>
                <a:ea typeface="Helvetica Neue"/>
                <a:cs typeface="Helvetica Neue"/>
                <a:sym typeface="Helvetica Neue"/>
              </a:rPr>
              <a:t>Men selv om vi nå vet at verden har gått i riktig retning de siste årene, vet vi og at verden er urettferdig. Det skal vi ikke legge skjul på.</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3ae8a42ff0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3ae8a42ff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
              <a:t>For kun 22 av 195 statsledere er kvinner.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hyperlink" Target="https://changemaker.no"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youtube.com/watch?v=Oxxx03_JHlM"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gapminder.org/ignorance/studies/gms/"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4EDCCA"/>
        </a:solidFill>
      </p:bgPr>
    </p:bg>
    <p:spTree>
      <p:nvGrpSpPr>
        <p:cNvPr id="53" name="Shape 53"/>
        <p:cNvGrpSpPr/>
        <p:nvPr/>
      </p:nvGrpSpPr>
      <p:grpSpPr>
        <a:xfrm>
          <a:off x="0" y="0"/>
          <a:ext cx="0" cy="0"/>
          <a:chOff x="0" y="0"/>
          <a:chExt cx="0" cy="0"/>
        </a:xfrm>
      </p:grpSpPr>
      <p:sp>
        <p:nvSpPr>
          <p:cNvPr id="54" name="Google Shape;54;p13"/>
          <p:cNvSpPr txBox="1"/>
          <p:nvPr>
            <p:ph idx="1" type="body"/>
          </p:nvPr>
        </p:nvSpPr>
        <p:spPr>
          <a:xfrm>
            <a:off x="234450" y="265650"/>
            <a:ext cx="8675100" cy="4807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no" sz="2900">
                <a:solidFill>
                  <a:srgbClr val="E4FAF7"/>
                </a:solidFill>
                <a:latin typeface="Helvetica Neue"/>
                <a:ea typeface="Helvetica Neue"/>
                <a:cs typeface="Helvetica Neue"/>
                <a:sym typeface="Helvetica Neue"/>
              </a:rPr>
              <a:t>Til deg som skal holde opplegget!</a:t>
            </a:r>
            <a:endParaRPr b="1" sz="2900">
              <a:solidFill>
                <a:srgbClr val="E4FAF7"/>
              </a:solidFill>
              <a:latin typeface="Helvetica Neue"/>
              <a:ea typeface="Helvetica Neue"/>
              <a:cs typeface="Helvetica Neue"/>
              <a:sym typeface="Helvetica Neue"/>
            </a:endParaRPr>
          </a:p>
          <a:p>
            <a:pPr indent="0" lvl="0" marL="0" rtl="0" algn="ctr">
              <a:spcBef>
                <a:spcPts val="1200"/>
              </a:spcBef>
              <a:spcAft>
                <a:spcPts val="0"/>
              </a:spcAft>
              <a:buNone/>
            </a:pPr>
            <a:r>
              <a:rPr i="1" lang="no" sz="2000">
                <a:solidFill>
                  <a:srgbClr val="E4FAF7"/>
                </a:solidFill>
                <a:latin typeface="Helvetica Neue"/>
                <a:ea typeface="Helvetica Neue"/>
                <a:cs typeface="Helvetica Neue"/>
                <a:sym typeface="Helvetica Neue"/>
              </a:rPr>
              <a:t>Dette opplegget er basert på </a:t>
            </a:r>
            <a:r>
              <a:rPr i="1" lang="no" sz="2000" u="sng">
                <a:solidFill>
                  <a:schemeClr val="hlink"/>
                </a:solidFill>
                <a:latin typeface="Helvetica Neue"/>
                <a:ea typeface="Helvetica Neue"/>
                <a:cs typeface="Helvetica Neue"/>
                <a:sym typeface="Helvetica Neue"/>
                <a:hlinkClick r:id="rId3"/>
              </a:rPr>
              <a:t>Changemaker </a:t>
            </a:r>
            <a:r>
              <a:rPr i="1" lang="no" sz="2000">
                <a:solidFill>
                  <a:srgbClr val="E4FAF7"/>
                </a:solidFill>
                <a:latin typeface="Helvetica Neue"/>
                <a:ea typeface="Helvetica Neue"/>
                <a:cs typeface="Helvetica Neue"/>
                <a:sym typeface="Helvetica Neue"/>
              </a:rPr>
              <a:t>sitt opplegg “Verden går bedre enn du tror”. Vår versjon starter med en kahoot med spørsmål som kan være litt lange. Les gjerne spørsmålene opp høyt når de kommer, da klarer flere å få de med seg. Etter kahooten kommer starten på foredraget.</a:t>
            </a:r>
            <a:endParaRPr i="1" sz="2000">
              <a:solidFill>
                <a:srgbClr val="E4FAF7"/>
              </a:solidFill>
              <a:latin typeface="Helvetica Neue"/>
              <a:ea typeface="Helvetica Neue"/>
              <a:cs typeface="Helvetica Neue"/>
              <a:sym typeface="Helvetica Neue"/>
            </a:endParaRPr>
          </a:p>
          <a:p>
            <a:pPr indent="0" lvl="0" marL="0" rtl="0" algn="ctr">
              <a:spcBef>
                <a:spcPts val="1200"/>
              </a:spcBef>
              <a:spcAft>
                <a:spcPts val="0"/>
              </a:spcAft>
              <a:buNone/>
            </a:pPr>
            <a:r>
              <a:rPr i="1" lang="no" sz="2000">
                <a:solidFill>
                  <a:srgbClr val="E4FAF7"/>
                </a:solidFill>
                <a:latin typeface="Helvetica Neue"/>
                <a:ea typeface="Helvetica Neue"/>
                <a:cs typeface="Helvetica Neue"/>
                <a:sym typeface="Helvetica Neue"/>
              </a:rPr>
              <a:t>Vurder om du ønsker å fjerne lysbilde nr. 4.</a:t>
            </a:r>
            <a:endParaRPr i="1" sz="2000">
              <a:solidFill>
                <a:srgbClr val="E4FAF7"/>
              </a:solidFill>
              <a:latin typeface="Helvetica Neue"/>
              <a:ea typeface="Helvetica Neue"/>
              <a:cs typeface="Helvetica Neue"/>
              <a:sym typeface="Helvetica Neue"/>
            </a:endParaRPr>
          </a:p>
          <a:p>
            <a:pPr indent="0" lvl="0" marL="0" rtl="0" algn="ctr">
              <a:spcBef>
                <a:spcPts val="1200"/>
              </a:spcBef>
              <a:spcAft>
                <a:spcPts val="1200"/>
              </a:spcAft>
              <a:buNone/>
            </a:pPr>
            <a:r>
              <a:rPr i="1" lang="no" sz="2000">
                <a:solidFill>
                  <a:srgbClr val="E4FAF7"/>
                </a:solidFill>
                <a:latin typeface="Helvetica Neue"/>
                <a:ea typeface="Helvetica Neue"/>
                <a:cs typeface="Helvetica Neue"/>
                <a:sym typeface="Helvetica Neue"/>
              </a:rPr>
              <a:t>Det er to videoer i presentasjonen. Den første er på engelsk og er ganske lett å forstå. Den andre er på svensk og dansk, med engelsk teksting. Dersom den er for komplisert for mottakerne kan du velge å fjerne videoen, og heller fortelle noe av det Hans Rosling mener.  </a:t>
            </a:r>
            <a:endParaRPr i="1" sz="2000">
              <a:solidFill>
                <a:srgbClr val="E4FAF7"/>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1" name="Google Shape;111;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2" name="Google Shape;112;p22"/>
          <p:cNvPicPr preferRelativeResize="0"/>
          <p:nvPr/>
        </p:nvPicPr>
        <p:blipFill>
          <a:blip r:embed="rId3">
            <a:alphaModFix/>
          </a:blip>
          <a:stretch>
            <a:fillRect/>
          </a:stretch>
        </p:blipFill>
        <p:spPr>
          <a:xfrm>
            <a:off x="0" y="9525"/>
            <a:ext cx="9177992"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8" name="Google Shape;118;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9" name="Google Shape;119;p23"/>
          <p:cNvPicPr preferRelativeResize="0"/>
          <p:nvPr/>
        </p:nvPicPr>
        <p:blipFill>
          <a:blip r:embed="rId3">
            <a:alphaModFix/>
          </a:blip>
          <a:stretch>
            <a:fillRect/>
          </a:stretch>
        </p:blipFill>
        <p:spPr>
          <a:xfrm>
            <a:off x="9218" y="0"/>
            <a:ext cx="9125564"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5" name="Google Shape;125;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6" name="Google Shape;126;p24"/>
          <p:cNvPicPr preferRelativeResize="0"/>
          <p:nvPr/>
        </p:nvPicPr>
        <p:blipFill>
          <a:blip r:embed="rId3">
            <a:alphaModFix/>
          </a:blip>
          <a:stretch>
            <a:fillRect/>
          </a:stretch>
        </p:blipFill>
        <p:spPr>
          <a:xfrm>
            <a:off x="0" y="4094"/>
            <a:ext cx="9144001" cy="51353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130" name="Shape 130"/>
        <p:cNvGrpSpPr/>
        <p:nvPr/>
      </p:nvGrpSpPr>
      <p:grpSpPr>
        <a:xfrm>
          <a:off x="0" y="0"/>
          <a:ext cx="0" cy="0"/>
          <a:chOff x="0" y="0"/>
          <a:chExt cx="0" cy="0"/>
        </a:xfrm>
      </p:grpSpPr>
      <p:sp>
        <p:nvSpPr>
          <p:cNvPr id="131" name="Google Shape;131;p25"/>
          <p:cNvSpPr txBox="1"/>
          <p:nvPr>
            <p:ph type="title"/>
          </p:nvPr>
        </p:nvSpPr>
        <p:spPr>
          <a:xfrm>
            <a:off x="411375" y="98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no" sz="4020">
                <a:solidFill>
                  <a:srgbClr val="0303F3"/>
                </a:solidFill>
                <a:highlight>
                  <a:schemeClr val="lt1"/>
                </a:highlight>
                <a:latin typeface="Helvetica Neue"/>
                <a:ea typeface="Helvetica Neue"/>
                <a:cs typeface="Helvetica Neue"/>
                <a:sym typeface="Helvetica Neue"/>
              </a:rPr>
              <a:t>Snurr film:)</a:t>
            </a:r>
            <a:endParaRPr b="1" sz="4020">
              <a:solidFill>
                <a:srgbClr val="0303F3"/>
              </a:solidFill>
              <a:highlight>
                <a:schemeClr val="lt1"/>
              </a:highlight>
              <a:latin typeface="Helvetica Neue"/>
              <a:ea typeface="Helvetica Neue"/>
              <a:cs typeface="Helvetica Neue"/>
              <a:sym typeface="Helvetica Neue"/>
            </a:endParaRPr>
          </a:p>
        </p:txBody>
      </p:sp>
      <p:sp>
        <p:nvSpPr>
          <p:cNvPr id="132" name="Google Shape;132;p25"/>
          <p:cNvSpPr txBox="1"/>
          <p:nvPr>
            <p:ph idx="1" type="body"/>
          </p:nvPr>
        </p:nvSpPr>
        <p:spPr>
          <a:xfrm>
            <a:off x="447825" y="1801850"/>
            <a:ext cx="54411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lang="no" sz="2000">
                <a:solidFill>
                  <a:schemeClr val="dk1"/>
                </a:solidFill>
                <a:latin typeface="Helvetica Neue"/>
                <a:ea typeface="Helvetica Neue"/>
                <a:cs typeface="Helvetica Neue"/>
                <a:sym typeface="Helvetica Neue"/>
              </a:rPr>
              <a:t>En </a:t>
            </a:r>
            <a:r>
              <a:rPr lang="no" sz="2000" u="sng">
                <a:solidFill>
                  <a:schemeClr val="hlink"/>
                </a:solidFill>
                <a:latin typeface="Helvetica Neue"/>
                <a:ea typeface="Helvetica Neue"/>
                <a:cs typeface="Helvetica Neue"/>
                <a:sym typeface="Helvetica Neue"/>
                <a:hlinkClick r:id="rId3"/>
              </a:rPr>
              <a:t>video</a:t>
            </a:r>
            <a:r>
              <a:rPr lang="no" sz="2000">
                <a:solidFill>
                  <a:schemeClr val="dk1"/>
                </a:solidFill>
                <a:latin typeface="Helvetica Neue"/>
                <a:ea typeface="Helvetica Neue"/>
                <a:cs typeface="Helvetica Neue"/>
                <a:sym typeface="Helvetica Neue"/>
              </a:rPr>
              <a:t> der faren til den svenske forskeren Ola Rosling, Hans Rosling, snakker om medias fremstilling av utviklingsland.</a:t>
            </a:r>
            <a:endParaRPr sz="2000">
              <a:solidFill>
                <a:schemeClr val="dk1"/>
              </a:solidFill>
              <a:latin typeface="Helvetica Neue"/>
              <a:ea typeface="Helvetica Neue"/>
              <a:cs typeface="Helvetica Neue"/>
              <a:sym typeface="Helvetica Neue"/>
            </a:endParaRPr>
          </a:p>
        </p:txBody>
      </p:sp>
      <p:pic>
        <p:nvPicPr>
          <p:cNvPr id="133" name="Google Shape;133;p25"/>
          <p:cNvPicPr preferRelativeResize="0"/>
          <p:nvPr/>
        </p:nvPicPr>
        <p:blipFill>
          <a:blip r:embed="rId4">
            <a:alphaModFix/>
          </a:blip>
          <a:stretch>
            <a:fillRect/>
          </a:stretch>
        </p:blipFill>
        <p:spPr>
          <a:xfrm rot="631833">
            <a:off x="6110139" y="1417886"/>
            <a:ext cx="2450197" cy="26466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137" name="Shape 137"/>
        <p:cNvGrpSpPr/>
        <p:nvPr/>
      </p:nvGrpSpPr>
      <p:grpSpPr>
        <a:xfrm>
          <a:off x="0" y="0"/>
          <a:ext cx="0" cy="0"/>
          <a:chOff x="0" y="0"/>
          <a:chExt cx="0" cy="0"/>
        </a:xfrm>
      </p:grpSpPr>
      <p:sp>
        <p:nvSpPr>
          <p:cNvPr id="138" name="Google Shape;138;p26"/>
          <p:cNvSpPr txBox="1"/>
          <p:nvPr>
            <p:ph type="title"/>
          </p:nvPr>
        </p:nvSpPr>
        <p:spPr>
          <a:xfrm>
            <a:off x="704050" y="783850"/>
            <a:ext cx="5004300" cy="38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no" sz="4020">
                <a:solidFill>
                  <a:srgbClr val="0303F3"/>
                </a:solidFill>
                <a:highlight>
                  <a:schemeClr val="lt1"/>
                </a:highlight>
                <a:latin typeface="Helvetica Neue"/>
                <a:ea typeface="Helvetica Neue"/>
                <a:cs typeface="Helvetica Neue"/>
                <a:sym typeface="Helvetica Neue"/>
              </a:rPr>
              <a:t>Synes du media fremstiller verden for negativt </a:t>
            </a:r>
            <a:r>
              <a:rPr b="1" lang="no" sz="4020">
                <a:solidFill>
                  <a:srgbClr val="0303F3"/>
                </a:solidFill>
                <a:highlight>
                  <a:schemeClr val="lt1"/>
                </a:highlight>
                <a:latin typeface="Helvetica Neue"/>
                <a:ea typeface="Helvetica Neue"/>
                <a:cs typeface="Helvetica Neue"/>
                <a:sym typeface="Helvetica Neue"/>
              </a:rPr>
              <a:t>? </a:t>
            </a:r>
            <a:endParaRPr b="1" sz="4020">
              <a:solidFill>
                <a:srgbClr val="0303F3"/>
              </a:solidFill>
              <a:highlight>
                <a:schemeClr val="lt1"/>
              </a:highlight>
              <a:latin typeface="Helvetica Neue"/>
              <a:ea typeface="Helvetica Neue"/>
              <a:cs typeface="Helvetica Neue"/>
              <a:sym typeface="Helvetica Neue"/>
            </a:endParaRPr>
          </a:p>
        </p:txBody>
      </p:sp>
      <p:pic>
        <p:nvPicPr>
          <p:cNvPr id="139" name="Google Shape;139;p26"/>
          <p:cNvPicPr preferRelativeResize="0"/>
          <p:nvPr/>
        </p:nvPicPr>
        <p:blipFill>
          <a:blip r:embed="rId3">
            <a:alphaModFix/>
          </a:blip>
          <a:stretch>
            <a:fillRect/>
          </a:stretch>
        </p:blipFill>
        <p:spPr>
          <a:xfrm rot="795160">
            <a:off x="6321552" y="1929722"/>
            <a:ext cx="2460317" cy="265758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143" name="Shape 143"/>
        <p:cNvGrpSpPr/>
        <p:nvPr/>
      </p:nvGrpSpPr>
      <p:grpSpPr>
        <a:xfrm>
          <a:off x="0" y="0"/>
          <a:ext cx="0" cy="0"/>
          <a:chOff x="0" y="0"/>
          <a:chExt cx="0" cy="0"/>
        </a:xfrm>
      </p:grpSpPr>
      <p:sp>
        <p:nvSpPr>
          <p:cNvPr id="144" name="Google Shape;144;p27"/>
          <p:cNvSpPr txBox="1"/>
          <p:nvPr>
            <p:ph type="title"/>
          </p:nvPr>
        </p:nvSpPr>
        <p:spPr>
          <a:xfrm>
            <a:off x="704050" y="783850"/>
            <a:ext cx="5004300" cy="38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no" sz="4020">
                <a:solidFill>
                  <a:srgbClr val="0303F3"/>
                </a:solidFill>
                <a:highlight>
                  <a:schemeClr val="lt1"/>
                </a:highlight>
                <a:latin typeface="Helvetica Neue"/>
                <a:ea typeface="Helvetica Neue"/>
                <a:cs typeface="Helvetica Neue"/>
                <a:sym typeface="Helvetica Neue"/>
              </a:rPr>
              <a:t>Media har makt til å fremstille verden på andre måter!</a:t>
            </a:r>
            <a:endParaRPr b="1" sz="4020">
              <a:solidFill>
                <a:srgbClr val="0303F3"/>
              </a:solidFill>
              <a:highlight>
                <a:schemeClr val="lt1"/>
              </a:highlight>
              <a:latin typeface="Helvetica Neue"/>
              <a:ea typeface="Helvetica Neue"/>
              <a:cs typeface="Helvetica Neue"/>
              <a:sym typeface="Helvetica Neue"/>
            </a:endParaRPr>
          </a:p>
        </p:txBody>
      </p:sp>
      <p:pic>
        <p:nvPicPr>
          <p:cNvPr id="145" name="Google Shape;145;p27"/>
          <p:cNvPicPr preferRelativeResize="0"/>
          <p:nvPr/>
        </p:nvPicPr>
        <p:blipFill>
          <a:blip r:embed="rId3">
            <a:alphaModFix/>
          </a:blip>
          <a:stretch>
            <a:fillRect/>
          </a:stretch>
        </p:blipFill>
        <p:spPr>
          <a:xfrm rot="434096">
            <a:off x="5792953" y="1341200"/>
            <a:ext cx="2278462" cy="24610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1" name="Google Shape;151;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2" name="Google Shape;152;p28"/>
          <p:cNvPicPr preferRelativeResize="0"/>
          <p:nvPr/>
        </p:nvPicPr>
        <p:blipFill>
          <a:blip r:embed="rId3">
            <a:alphaModFix/>
          </a:blip>
          <a:stretch>
            <a:fillRect/>
          </a:stretch>
        </p:blipFill>
        <p:spPr>
          <a:xfrm>
            <a:off x="9218" y="0"/>
            <a:ext cx="9125564"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8" name="Google Shape;158;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9" name="Google Shape;159;p29"/>
          <p:cNvPicPr preferRelativeResize="0"/>
          <p:nvPr/>
        </p:nvPicPr>
        <p:blipFill>
          <a:blip r:embed="rId3">
            <a:alphaModFix/>
          </a:blip>
          <a:stretch>
            <a:fillRect/>
          </a:stretch>
        </p:blipFill>
        <p:spPr>
          <a:xfrm>
            <a:off x="9218" y="0"/>
            <a:ext cx="9125564"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5" name="Google Shape;165;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6" name="Google Shape;166;p30"/>
          <p:cNvPicPr preferRelativeResize="0"/>
          <p:nvPr/>
        </p:nvPicPr>
        <p:blipFill>
          <a:blip r:embed="rId3">
            <a:alphaModFix/>
          </a:blip>
          <a:stretch>
            <a:fillRect/>
          </a:stretch>
        </p:blipFill>
        <p:spPr>
          <a:xfrm>
            <a:off x="9218" y="0"/>
            <a:ext cx="9125564"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2" name="Google Shape;172;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3" name="Google Shape;173;p31"/>
          <p:cNvPicPr preferRelativeResize="0"/>
          <p:nvPr/>
        </p:nvPicPr>
        <p:blipFill rotWithShape="1">
          <a:blip r:embed="rId3">
            <a:alphaModFix/>
          </a:blip>
          <a:srcRect b="0" l="0" r="0" t="2591"/>
          <a:stretch/>
        </p:blipFill>
        <p:spPr>
          <a:xfrm>
            <a:off x="13500" y="133175"/>
            <a:ext cx="9117000" cy="5010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DCCA"/>
        </a:solidFill>
      </p:bgPr>
    </p:bg>
    <p:spTree>
      <p:nvGrpSpPr>
        <p:cNvPr id="58" name="Shape 58"/>
        <p:cNvGrpSpPr/>
        <p:nvPr/>
      </p:nvGrpSpPr>
      <p:grpSpPr>
        <a:xfrm>
          <a:off x="0" y="0"/>
          <a:ext cx="0" cy="0"/>
          <a:chOff x="0" y="0"/>
          <a:chExt cx="0" cy="0"/>
        </a:xfrm>
      </p:grpSpPr>
      <p:sp>
        <p:nvSpPr>
          <p:cNvPr id="59" name="Google Shape;59;p14"/>
          <p:cNvSpPr txBox="1"/>
          <p:nvPr>
            <p:ph type="ctrTitle"/>
          </p:nvPr>
        </p:nvSpPr>
        <p:spPr>
          <a:xfrm>
            <a:off x="1004250" y="2077050"/>
            <a:ext cx="7135500" cy="989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1">
              <a:solidFill>
                <a:srgbClr val="00C7AE"/>
              </a:solidFill>
              <a:highlight>
                <a:srgbClr val="E4FAF7"/>
              </a:highlight>
              <a:latin typeface="Helvetica Neue"/>
              <a:ea typeface="Helvetica Neue"/>
              <a:cs typeface="Helvetica Neue"/>
              <a:sym typeface="Helvetica Neue"/>
            </a:endParaRPr>
          </a:p>
          <a:p>
            <a:pPr indent="0" lvl="0" marL="0" rtl="0" algn="ctr">
              <a:spcBef>
                <a:spcPts val="0"/>
              </a:spcBef>
              <a:spcAft>
                <a:spcPts val="0"/>
              </a:spcAft>
              <a:buNone/>
            </a:pPr>
            <a:r>
              <a:t/>
            </a:r>
            <a:endParaRPr b="1">
              <a:solidFill>
                <a:srgbClr val="00C7AE"/>
              </a:solidFill>
              <a:highlight>
                <a:srgbClr val="E4FAF7"/>
              </a:highlight>
              <a:latin typeface="Helvetica Neue"/>
              <a:ea typeface="Helvetica Neue"/>
              <a:cs typeface="Helvetica Neue"/>
              <a:sym typeface="Helvetica Neue"/>
            </a:endParaRPr>
          </a:p>
          <a:p>
            <a:pPr indent="0" lvl="0" marL="0" rtl="0" algn="ctr">
              <a:spcBef>
                <a:spcPts val="0"/>
              </a:spcBef>
              <a:spcAft>
                <a:spcPts val="0"/>
              </a:spcAft>
              <a:buNone/>
            </a:pPr>
            <a:r>
              <a:t/>
            </a:r>
            <a:endParaRPr b="1">
              <a:solidFill>
                <a:srgbClr val="00C7AE"/>
              </a:solidFill>
              <a:highlight>
                <a:srgbClr val="E4FAF7"/>
              </a:highlight>
              <a:latin typeface="Helvetica Neue"/>
              <a:ea typeface="Helvetica Neue"/>
              <a:cs typeface="Helvetica Neue"/>
              <a:sym typeface="Helvetica Neue"/>
            </a:endParaRPr>
          </a:p>
          <a:p>
            <a:pPr indent="0" lvl="0" marL="0" rtl="0" algn="ctr">
              <a:spcBef>
                <a:spcPts val="0"/>
              </a:spcBef>
              <a:spcAft>
                <a:spcPts val="0"/>
              </a:spcAft>
              <a:buNone/>
            </a:pPr>
            <a:r>
              <a:rPr b="1" lang="no" sz="6488">
                <a:solidFill>
                  <a:srgbClr val="00C7AE"/>
                </a:solidFill>
                <a:highlight>
                  <a:srgbClr val="E4FAF7"/>
                </a:highlight>
                <a:latin typeface="Helvetica Neue"/>
                <a:ea typeface="Helvetica Neue"/>
                <a:cs typeface="Helvetica Neue"/>
                <a:sym typeface="Helvetica Neue"/>
              </a:rPr>
              <a:t>KAHOOT</a:t>
            </a:r>
            <a:endParaRPr b="1" sz="6488">
              <a:solidFill>
                <a:srgbClr val="00C7AE"/>
              </a:solidFill>
              <a:highlight>
                <a:srgbClr val="E4FAF7"/>
              </a:highlight>
              <a:latin typeface="Helvetica Neue"/>
              <a:ea typeface="Helvetica Neue"/>
              <a:cs typeface="Helvetica Neue"/>
              <a:sym typeface="Helvetica Neue"/>
            </a:endParaRPr>
          </a:p>
        </p:txBody>
      </p:sp>
      <p:pic>
        <p:nvPicPr>
          <p:cNvPr id="60" name="Google Shape;60;p14"/>
          <p:cNvPicPr preferRelativeResize="0"/>
          <p:nvPr/>
        </p:nvPicPr>
        <p:blipFill>
          <a:blip r:embed="rId3">
            <a:alphaModFix/>
          </a:blip>
          <a:stretch>
            <a:fillRect/>
          </a:stretch>
        </p:blipFill>
        <p:spPr>
          <a:xfrm>
            <a:off x="7881550" y="4404425"/>
            <a:ext cx="1182550" cy="659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9" name="Google Shape;179;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0" name="Google Shape;180;p32"/>
          <p:cNvPicPr preferRelativeResize="0"/>
          <p:nvPr/>
        </p:nvPicPr>
        <p:blipFill rotWithShape="1">
          <a:blip r:embed="rId3">
            <a:alphaModFix/>
          </a:blip>
          <a:srcRect b="0" l="0" r="0" t="2912"/>
          <a:stretch/>
        </p:blipFill>
        <p:spPr>
          <a:xfrm>
            <a:off x="13500" y="149800"/>
            <a:ext cx="9117000" cy="4993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184" name="Shape 184"/>
        <p:cNvGrpSpPr/>
        <p:nvPr/>
      </p:nvGrpSpPr>
      <p:grpSpPr>
        <a:xfrm>
          <a:off x="0" y="0"/>
          <a:ext cx="0" cy="0"/>
          <a:chOff x="0" y="0"/>
          <a:chExt cx="0" cy="0"/>
        </a:xfrm>
      </p:grpSpPr>
      <p:sp>
        <p:nvSpPr>
          <p:cNvPr id="185" name="Google Shape;185;p33"/>
          <p:cNvSpPr txBox="1"/>
          <p:nvPr>
            <p:ph type="title"/>
          </p:nvPr>
        </p:nvSpPr>
        <p:spPr>
          <a:xfrm>
            <a:off x="411375" y="98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no" sz="4020">
                <a:solidFill>
                  <a:srgbClr val="0303F3"/>
                </a:solidFill>
                <a:highlight>
                  <a:schemeClr val="lt1"/>
                </a:highlight>
                <a:latin typeface="Helvetica Neue"/>
                <a:ea typeface="Helvetica Neue"/>
                <a:cs typeface="Helvetica Neue"/>
                <a:sym typeface="Helvetica Neue"/>
              </a:rPr>
              <a:t>Hva er a</a:t>
            </a:r>
            <a:r>
              <a:rPr b="1" lang="no" sz="4020">
                <a:solidFill>
                  <a:srgbClr val="0303F3"/>
                </a:solidFill>
                <a:highlight>
                  <a:schemeClr val="lt1"/>
                </a:highlight>
                <a:latin typeface="Helvetica Neue"/>
                <a:ea typeface="Helvetica Neue"/>
                <a:cs typeface="Helvetica Neue"/>
                <a:sym typeface="Helvetica Neue"/>
              </a:rPr>
              <a:t>pati?</a:t>
            </a:r>
            <a:endParaRPr b="1" sz="4020">
              <a:solidFill>
                <a:srgbClr val="0303F3"/>
              </a:solidFill>
              <a:highlight>
                <a:schemeClr val="lt1"/>
              </a:highlight>
              <a:latin typeface="Helvetica Neue"/>
              <a:ea typeface="Helvetica Neue"/>
              <a:cs typeface="Helvetica Neue"/>
              <a:sym typeface="Helvetica Neue"/>
            </a:endParaRPr>
          </a:p>
        </p:txBody>
      </p:sp>
      <p:sp>
        <p:nvSpPr>
          <p:cNvPr id="186" name="Google Shape;186;p33"/>
          <p:cNvSpPr txBox="1"/>
          <p:nvPr>
            <p:ph idx="1" type="body"/>
          </p:nvPr>
        </p:nvSpPr>
        <p:spPr>
          <a:xfrm>
            <a:off x="447825" y="1801850"/>
            <a:ext cx="5441100" cy="34164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chemeClr val="dk1"/>
              </a:buClr>
              <a:buSzPts val="2000"/>
              <a:buFont typeface="Helvetica Neue"/>
              <a:buChar char="●"/>
            </a:pPr>
            <a:r>
              <a:rPr lang="no" sz="2000">
                <a:solidFill>
                  <a:schemeClr val="dk1"/>
                </a:solidFill>
                <a:latin typeface="Helvetica Neue"/>
                <a:ea typeface="Helvetica Neue"/>
                <a:cs typeface="Helvetica Neue"/>
                <a:sym typeface="Helvetica Neue"/>
              </a:rPr>
              <a:t>Fravær av følelser og engasjement</a:t>
            </a:r>
            <a:endParaRPr sz="2000">
              <a:solidFill>
                <a:schemeClr val="dk1"/>
              </a:solidFill>
              <a:latin typeface="Helvetica Neue"/>
              <a:ea typeface="Helvetica Neue"/>
              <a:cs typeface="Helvetica Neue"/>
              <a:sym typeface="Helvetica Neue"/>
            </a:endParaRPr>
          </a:p>
          <a:p>
            <a:pPr indent="-355600" lvl="0" marL="457200" rtl="0" algn="l">
              <a:lnSpc>
                <a:spcPct val="150000"/>
              </a:lnSpc>
              <a:spcBef>
                <a:spcPts val="0"/>
              </a:spcBef>
              <a:spcAft>
                <a:spcPts val="0"/>
              </a:spcAft>
              <a:buClr>
                <a:schemeClr val="dk1"/>
              </a:buClr>
              <a:buSzPts val="2000"/>
              <a:buFont typeface="Helvetica Neue"/>
              <a:buChar char="●"/>
            </a:pPr>
            <a:r>
              <a:rPr lang="no" sz="2000">
                <a:solidFill>
                  <a:schemeClr val="dk1"/>
                </a:solidFill>
                <a:latin typeface="Helvetica Neue"/>
                <a:ea typeface="Helvetica Neue"/>
                <a:cs typeface="Helvetica Neue"/>
                <a:sym typeface="Helvetica Neue"/>
              </a:rPr>
              <a:t>Farlig</a:t>
            </a:r>
            <a:endParaRPr sz="2000">
              <a:solidFill>
                <a:schemeClr val="dk1"/>
              </a:solidFill>
              <a:latin typeface="Helvetica Neue"/>
              <a:ea typeface="Helvetica Neue"/>
              <a:cs typeface="Helvetica Neue"/>
              <a:sym typeface="Helvetica Neue"/>
            </a:endParaRPr>
          </a:p>
        </p:txBody>
      </p:sp>
      <p:pic>
        <p:nvPicPr>
          <p:cNvPr id="187" name="Google Shape;187;p33"/>
          <p:cNvPicPr preferRelativeResize="0"/>
          <p:nvPr/>
        </p:nvPicPr>
        <p:blipFill>
          <a:blip r:embed="rId3">
            <a:alphaModFix/>
          </a:blip>
          <a:stretch>
            <a:fillRect/>
          </a:stretch>
        </p:blipFill>
        <p:spPr>
          <a:xfrm rot="795160">
            <a:off x="6321552" y="1929722"/>
            <a:ext cx="2460317" cy="265758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191" name="Shape 191"/>
        <p:cNvGrpSpPr/>
        <p:nvPr/>
      </p:nvGrpSpPr>
      <p:grpSpPr>
        <a:xfrm>
          <a:off x="0" y="0"/>
          <a:ext cx="0" cy="0"/>
          <a:chOff x="0" y="0"/>
          <a:chExt cx="0" cy="0"/>
        </a:xfrm>
      </p:grpSpPr>
      <p:sp>
        <p:nvSpPr>
          <p:cNvPr id="192" name="Google Shape;192;p34"/>
          <p:cNvSpPr txBox="1"/>
          <p:nvPr>
            <p:ph type="title"/>
          </p:nvPr>
        </p:nvSpPr>
        <p:spPr>
          <a:xfrm>
            <a:off x="553750" y="783850"/>
            <a:ext cx="6852600" cy="38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no" sz="4020">
                <a:solidFill>
                  <a:srgbClr val="0303F3"/>
                </a:solidFill>
                <a:highlight>
                  <a:schemeClr val="lt1"/>
                </a:highlight>
                <a:latin typeface="Helvetica Neue"/>
                <a:ea typeface="Helvetica Neue"/>
                <a:cs typeface="Helvetica Neue"/>
                <a:sym typeface="Helvetica Neue"/>
              </a:rPr>
              <a:t>Hvorfor er det meningsfullt å engasjere seg?</a:t>
            </a:r>
            <a:endParaRPr b="1" sz="4020">
              <a:solidFill>
                <a:srgbClr val="0303F3"/>
              </a:solidFill>
              <a:highlight>
                <a:schemeClr val="lt1"/>
              </a:highlight>
              <a:latin typeface="Helvetica Neue"/>
              <a:ea typeface="Helvetica Neue"/>
              <a:cs typeface="Helvetica Neue"/>
              <a:sym typeface="Helvetica Neue"/>
            </a:endParaRPr>
          </a:p>
        </p:txBody>
      </p:sp>
      <p:pic>
        <p:nvPicPr>
          <p:cNvPr id="193" name="Google Shape;193;p34"/>
          <p:cNvPicPr preferRelativeResize="0"/>
          <p:nvPr/>
        </p:nvPicPr>
        <p:blipFill>
          <a:blip r:embed="rId3">
            <a:alphaModFix/>
          </a:blip>
          <a:stretch>
            <a:fillRect/>
          </a:stretch>
        </p:blipFill>
        <p:spPr>
          <a:xfrm rot="631833">
            <a:off x="6110139" y="1417886"/>
            <a:ext cx="2450197" cy="26466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197" name="Shape 197"/>
        <p:cNvGrpSpPr/>
        <p:nvPr/>
      </p:nvGrpSpPr>
      <p:grpSpPr>
        <a:xfrm>
          <a:off x="0" y="0"/>
          <a:ext cx="0" cy="0"/>
          <a:chOff x="0" y="0"/>
          <a:chExt cx="0" cy="0"/>
        </a:xfrm>
      </p:grpSpPr>
      <p:sp>
        <p:nvSpPr>
          <p:cNvPr id="198" name="Google Shape;198;p35"/>
          <p:cNvSpPr txBox="1"/>
          <p:nvPr>
            <p:ph type="title"/>
          </p:nvPr>
        </p:nvSpPr>
        <p:spPr>
          <a:xfrm>
            <a:off x="704050" y="783850"/>
            <a:ext cx="5004300" cy="38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t/>
            </a:r>
            <a:endParaRPr b="1" sz="4020">
              <a:solidFill>
                <a:srgbClr val="0303F3"/>
              </a:solidFill>
              <a:highlight>
                <a:schemeClr val="lt1"/>
              </a:highlight>
              <a:latin typeface="Helvetica Neue"/>
              <a:ea typeface="Helvetica Neue"/>
              <a:cs typeface="Helvetica Neue"/>
              <a:sym typeface="Helvetica Neue"/>
            </a:endParaRPr>
          </a:p>
          <a:p>
            <a:pPr indent="0" lvl="0" marL="0" rtl="0" algn="l">
              <a:spcBef>
                <a:spcPts val="0"/>
              </a:spcBef>
              <a:spcAft>
                <a:spcPts val="0"/>
              </a:spcAft>
              <a:buSzPts val="990"/>
              <a:buNone/>
            </a:pPr>
            <a:r>
              <a:t/>
            </a:r>
            <a:endParaRPr b="1" sz="4020">
              <a:solidFill>
                <a:srgbClr val="0303F3"/>
              </a:solidFill>
              <a:highlight>
                <a:schemeClr val="lt1"/>
              </a:highlight>
              <a:latin typeface="Helvetica Neue"/>
              <a:ea typeface="Helvetica Neue"/>
              <a:cs typeface="Helvetica Neue"/>
              <a:sym typeface="Helvetica Neue"/>
            </a:endParaRPr>
          </a:p>
          <a:p>
            <a:pPr indent="0" lvl="0" marL="0" rtl="0" algn="l">
              <a:spcBef>
                <a:spcPts val="0"/>
              </a:spcBef>
              <a:spcAft>
                <a:spcPts val="0"/>
              </a:spcAft>
              <a:buSzPts val="990"/>
              <a:buNone/>
            </a:pPr>
            <a:r>
              <a:rPr b="1" lang="no" sz="4020">
                <a:solidFill>
                  <a:srgbClr val="0303F3"/>
                </a:solidFill>
                <a:highlight>
                  <a:schemeClr val="lt1"/>
                </a:highlight>
                <a:latin typeface="Helvetica Neue"/>
                <a:ea typeface="Helvetica Neue"/>
                <a:cs typeface="Helvetica Neue"/>
                <a:sym typeface="Helvetica Neue"/>
              </a:rPr>
              <a:t>Ønsker du å finne positive nyheter? </a:t>
            </a:r>
            <a:endParaRPr b="1" sz="4020">
              <a:solidFill>
                <a:srgbClr val="0303F3"/>
              </a:solidFill>
              <a:highlight>
                <a:schemeClr val="lt1"/>
              </a:highlight>
              <a:latin typeface="Helvetica Neue"/>
              <a:ea typeface="Helvetica Neue"/>
              <a:cs typeface="Helvetica Neue"/>
              <a:sym typeface="Helvetica Neue"/>
            </a:endParaRPr>
          </a:p>
        </p:txBody>
      </p:sp>
      <p:pic>
        <p:nvPicPr>
          <p:cNvPr id="199" name="Google Shape;199;p35"/>
          <p:cNvPicPr preferRelativeResize="0"/>
          <p:nvPr/>
        </p:nvPicPr>
        <p:blipFill>
          <a:blip r:embed="rId3">
            <a:alphaModFix/>
          </a:blip>
          <a:stretch>
            <a:fillRect/>
          </a:stretch>
        </p:blipFill>
        <p:spPr>
          <a:xfrm rot="434096">
            <a:off x="5792953" y="1341200"/>
            <a:ext cx="2278462" cy="24610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203" name="Shape 203"/>
        <p:cNvGrpSpPr/>
        <p:nvPr/>
      </p:nvGrpSpPr>
      <p:grpSpPr>
        <a:xfrm>
          <a:off x="0" y="0"/>
          <a:ext cx="0" cy="0"/>
          <a:chOff x="0" y="0"/>
          <a:chExt cx="0" cy="0"/>
        </a:xfrm>
      </p:grpSpPr>
      <p:pic>
        <p:nvPicPr>
          <p:cNvPr id="204" name="Google Shape;204;p36"/>
          <p:cNvPicPr preferRelativeResize="0"/>
          <p:nvPr/>
        </p:nvPicPr>
        <p:blipFill rotWithShape="1">
          <a:blip r:embed="rId3">
            <a:alphaModFix/>
          </a:blip>
          <a:srcRect b="0" l="66649" r="0" t="0"/>
          <a:stretch/>
        </p:blipFill>
        <p:spPr>
          <a:xfrm>
            <a:off x="6055349" y="0"/>
            <a:ext cx="3088649" cy="5232975"/>
          </a:xfrm>
          <a:prstGeom prst="rect">
            <a:avLst/>
          </a:prstGeom>
          <a:noFill/>
          <a:ln>
            <a:noFill/>
          </a:ln>
        </p:spPr>
      </p:pic>
      <p:pic>
        <p:nvPicPr>
          <p:cNvPr id="205" name="Google Shape;205;p36"/>
          <p:cNvPicPr preferRelativeResize="0"/>
          <p:nvPr/>
        </p:nvPicPr>
        <p:blipFill rotWithShape="1">
          <a:blip r:embed="rId4">
            <a:alphaModFix/>
          </a:blip>
          <a:srcRect b="0" l="0" r="32930" t="0"/>
          <a:stretch/>
        </p:blipFill>
        <p:spPr>
          <a:xfrm>
            <a:off x="-156321" y="-12"/>
            <a:ext cx="6211673" cy="5233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209" name="Shape 209"/>
        <p:cNvGrpSpPr/>
        <p:nvPr/>
      </p:nvGrpSpPr>
      <p:grpSpPr>
        <a:xfrm>
          <a:off x="0" y="0"/>
          <a:ext cx="0" cy="0"/>
          <a:chOff x="0" y="0"/>
          <a:chExt cx="0" cy="0"/>
        </a:xfrm>
      </p:grpSpPr>
      <p:pic>
        <p:nvPicPr>
          <p:cNvPr id="210" name="Google Shape;210;p37"/>
          <p:cNvPicPr preferRelativeResize="0"/>
          <p:nvPr/>
        </p:nvPicPr>
        <p:blipFill rotWithShape="1">
          <a:blip r:embed="rId3">
            <a:alphaModFix/>
          </a:blip>
          <a:srcRect b="0" l="0" r="32818" t="0"/>
          <a:stretch/>
        </p:blipFill>
        <p:spPr>
          <a:xfrm>
            <a:off x="0" y="66300"/>
            <a:ext cx="6218126" cy="5229600"/>
          </a:xfrm>
          <a:prstGeom prst="rect">
            <a:avLst/>
          </a:prstGeom>
          <a:noFill/>
          <a:ln>
            <a:noFill/>
          </a:ln>
        </p:spPr>
      </p:pic>
      <p:pic>
        <p:nvPicPr>
          <p:cNvPr id="211" name="Google Shape;211;p37"/>
          <p:cNvPicPr preferRelativeResize="0"/>
          <p:nvPr/>
        </p:nvPicPr>
        <p:blipFill rotWithShape="1">
          <a:blip r:embed="rId4">
            <a:alphaModFix/>
          </a:blip>
          <a:srcRect b="0" l="67353" r="0" t="0"/>
          <a:stretch/>
        </p:blipFill>
        <p:spPr>
          <a:xfrm>
            <a:off x="6218125" y="-44750"/>
            <a:ext cx="3023527" cy="5233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215" name="Shape 215"/>
        <p:cNvGrpSpPr/>
        <p:nvPr/>
      </p:nvGrpSpPr>
      <p:grpSpPr>
        <a:xfrm>
          <a:off x="0" y="0"/>
          <a:ext cx="0" cy="0"/>
          <a:chOff x="0" y="0"/>
          <a:chExt cx="0" cy="0"/>
        </a:xfrm>
      </p:grpSpPr>
      <p:sp>
        <p:nvSpPr>
          <p:cNvPr id="216" name="Google Shape;216;p38"/>
          <p:cNvSpPr txBox="1"/>
          <p:nvPr>
            <p:ph type="title"/>
          </p:nvPr>
        </p:nvSpPr>
        <p:spPr>
          <a:xfrm>
            <a:off x="411375" y="98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no" sz="4020">
                <a:solidFill>
                  <a:srgbClr val="0303F3"/>
                </a:solidFill>
                <a:highlight>
                  <a:schemeClr val="lt1"/>
                </a:highlight>
                <a:latin typeface="Helvetica Neue"/>
                <a:ea typeface="Helvetica Neue"/>
                <a:cs typeface="Helvetica Neue"/>
                <a:sym typeface="Helvetica Neue"/>
              </a:rPr>
              <a:t>Husk at verden går fremover!</a:t>
            </a:r>
            <a:endParaRPr b="1" sz="4020">
              <a:solidFill>
                <a:srgbClr val="0303F3"/>
              </a:solidFill>
              <a:highlight>
                <a:schemeClr val="lt1"/>
              </a:highlight>
              <a:latin typeface="Helvetica Neue"/>
              <a:ea typeface="Helvetica Neue"/>
              <a:cs typeface="Helvetica Neue"/>
              <a:sym typeface="Helvetica Neue"/>
            </a:endParaRPr>
          </a:p>
        </p:txBody>
      </p:sp>
      <p:sp>
        <p:nvSpPr>
          <p:cNvPr id="217" name="Google Shape;217;p38"/>
          <p:cNvSpPr txBox="1"/>
          <p:nvPr>
            <p:ph idx="1" type="body"/>
          </p:nvPr>
        </p:nvSpPr>
        <p:spPr>
          <a:xfrm>
            <a:off x="447825" y="1801850"/>
            <a:ext cx="5441100" cy="34164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chemeClr val="dk1"/>
              </a:buClr>
              <a:buSzPts val="2000"/>
              <a:buFont typeface="Helvetica Neue"/>
              <a:buChar char="●"/>
            </a:pPr>
            <a:r>
              <a:rPr lang="no" sz="2000">
                <a:solidFill>
                  <a:schemeClr val="dk1"/>
                </a:solidFill>
                <a:latin typeface="Helvetica Neue"/>
                <a:ea typeface="Helvetica Neue"/>
                <a:cs typeface="Helvetica Neue"/>
                <a:sym typeface="Helvetica Neue"/>
              </a:rPr>
              <a:t>Likegyldighet og apati er farlig</a:t>
            </a:r>
            <a:endParaRPr sz="2000">
              <a:solidFill>
                <a:schemeClr val="dk1"/>
              </a:solidFill>
              <a:latin typeface="Helvetica Neue"/>
              <a:ea typeface="Helvetica Neue"/>
              <a:cs typeface="Helvetica Neue"/>
              <a:sym typeface="Helvetica Neue"/>
            </a:endParaRPr>
          </a:p>
          <a:p>
            <a:pPr indent="-355600" lvl="0" marL="457200" rtl="0" algn="l">
              <a:lnSpc>
                <a:spcPct val="150000"/>
              </a:lnSpc>
              <a:spcBef>
                <a:spcPts val="0"/>
              </a:spcBef>
              <a:spcAft>
                <a:spcPts val="0"/>
              </a:spcAft>
              <a:buClr>
                <a:schemeClr val="dk1"/>
              </a:buClr>
              <a:buSzPts val="2000"/>
              <a:buFont typeface="Helvetica Neue"/>
              <a:buChar char="●"/>
            </a:pPr>
            <a:r>
              <a:rPr lang="no" sz="2000">
                <a:solidFill>
                  <a:schemeClr val="dk1"/>
                </a:solidFill>
                <a:latin typeface="Helvetica Neue"/>
                <a:ea typeface="Helvetica Neue"/>
                <a:cs typeface="Helvetica Neue"/>
                <a:sym typeface="Helvetica Neue"/>
              </a:rPr>
              <a:t>Det nytter å engasjere seg</a:t>
            </a:r>
            <a:endParaRPr sz="2000">
              <a:solidFill>
                <a:schemeClr val="dk1"/>
              </a:solidFill>
              <a:latin typeface="Helvetica Neue"/>
              <a:ea typeface="Helvetica Neue"/>
              <a:cs typeface="Helvetica Neue"/>
              <a:sym typeface="Helvetica Neue"/>
            </a:endParaRPr>
          </a:p>
          <a:p>
            <a:pPr indent="-355600" lvl="0" marL="457200" rtl="0" algn="l">
              <a:lnSpc>
                <a:spcPct val="150000"/>
              </a:lnSpc>
              <a:spcBef>
                <a:spcPts val="0"/>
              </a:spcBef>
              <a:spcAft>
                <a:spcPts val="0"/>
              </a:spcAft>
              <a:buClr>
                <a:schemeClr val="dk1"/>
              </a:buClr>
              <a:buSzPts val="2000"/>
              <a:buFont typeface="Helvetica Neue"/>
              <a:buChar char="●"/>
            </a:pPr>
            <a:r>
              <a:rPr lang="no" sz="2000">
                <a:solidFill>
                  <a:schemeClr val="dk1"/>
                </a:solidFill>
                <a:latin typeface="Helvetica Neue"/>
                <a:ea typeface="Helvetica Neue"/>
                <a:cs typeface="Helvetica Neue"/>
                <a:sym typeface="Helvetica Neue"/>
              </a:rPr>
              <a:t>Du kan få positive nyheter fra Verdens Beste Nyheter</a:t>
            </a:r>
            <a:endParaRPr sz="2000">
              <a:solidFill>
                <a:schemeClr val="dk1"/>
              </a:solidFill>
              <a:latin typeface="Helvetica Neue"/>
              <a:ea typeface="Helvetica Neue"/>
              <a:cs typeface="Helvetica Neue"/>
              <a:sym typeface="Helvetica Neue"/>
            </a:endParaRPr>
          </a:p>
        </p:txBody>
      </p:sp>
      <p:pic>
        <p:nvPicPr>
          <p:cNvPr id="218" name="Google Shape;218;p38"/>
          <p:cNvPicPr preferRelativeResize="0"/>
          <p:nvPr/>
        </p:nvPicPr>
        <p:blipFill>
          <a:blip r:embed="rId3">
            <a:alphaModFix/>
          </a:blip>
          <a:stretch>
            <a:fillRect/>
          </a:stretch>
        </p:blipFill>
        <p:spPr>
          <a:xfrm rot="631833">
            <a:off x="6110139" y="1417886"/>
            <a:ext cx="2450197" cy="26466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4EDCCA"/>
        </a:solidFill>
      </p:bgPr>
    </p:bg>
    <p:spTree>
      <p:nvGrpSpPr>
        <p:cNvPr id="222" name="Shape 222"/>
        <p:cNvGrpSpPr/>
        <p:nvPr/>
      </p:nvGrpSpPr>
      <p:grpSpPr>
        <a:xfrm>
          <a:off x="0" y="0"/>
          <a:ext cx="0" cy="0"/>
          <a:chOff x="0" y="0"/>
          <a:chExt cx="0" cy="0"/>
        </a:xfrm>
      </p:grpSpPr>
      <p:sp>
        <p:nvSpPr>
          <p:cNvPr id="223" name="Google Shape;223;p3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no" sz="6000">
                <a:solidFill>
                  <a:srgbClr val="00C7AE"/>
                </a:solidFill>
                <a:highlight>
                  <a:srgbClr val="E4FAF7"/>
                </a:highlight>
                <a:latin typeface="Helvetica Neue"/>
                <a:ea typeface="Helvetica Neue"/>
                <a:cs typeface="Helvetica Neue"/>
                <a:sym typeface="Helvetica Neue"/>
              </a:rPr>
              <a:t>Spørsmål?</a:t>
            </a:r>
            <a:endParaRPr b="1" sz="6000">
              <a:solidFill>
                <a:srgbClr val="00C7AE"/>
              </a:solidFill>
              <a:highlight>
                <a:srgbClr val="E4FAF7"/>
              </a:highlight>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DCCA"/>
        </a:solidFill>
      </p:bgPr>
    </p:bg>
    <p:spTree>
      <p:nvGrpSpPr>
        <p:cNvPr id="64" name="Shape 64"/>
        <p:cNvGrpSpPr/>
        <p:nvPr/>
      </p:nvGrpSpPr>
      <p:grpSpPr>
        <a:xfrm>
          <a:off x="0" y="0"/>
          <a:ext cx="0" cy="0"/>
          <a:chOff x="0" y="0"/>
          <a:chExt cx="0" cy="0"/>
        </a:xfrm>
      </p:grpSpPr>
      <p:sp>
        <p:nvSpPr>
          <p:cNvPr id="65" name="Google Shape;65;p15"/>
          <p:cNvSpPr txBox="1"/>
          <p:nvPr>
            <p:ph type="ctrTitle"/>
          </p:nvPr>
        </p:nvSpPr>
        <p:spPr>
          <a:xfrm>
            <a:off x="1004250" y="2822700"/>
            <a:ext cx="7135500" cy="989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1">
              <a:solidFill>
                <a:srgbClr val="00C7AE"/>
              </a:solidFill>
              <a:highlight>
                <a:srgbClr val="E4FAF7"/>
              </a:highlight>
              <a:latin typeface="Helvetica Neue"/>
              <a:ea typeface="Helvetica Neue"/>
              <a:cs typeface="Helvetica Neue"/>
              <a:sym typeface="Helvetica Neue"/>
            </a:endParaRPr>
          </a:p>
          <a:p>
            <a:pPr indent="0" lvl="0" marL="0" rtl="0" algn="ctr">
              <a:spcBef>
                <a:spcPts val="0"/>
              </a:spcBef>
              <a:spcAft>
                <a:spcPts val="0"/>
              </a:spcAft>
              <a:buNone/>
            </a:pPr>
            <a:r>
              <a:t/>
            </a:r>
            <a:endParaRPr b="1">
              <a:solidFill>
                <a:srgbClr val="00C7AE"/>
              </a:solidFill>
              <a:highlight>
                <a:srgbClr val="E4FAF7"/>
              </a:highlight>
              <a:latin typeface="Helvetica Neue"/>
              <a:ea typeface="Helvetica Neue"/>
              <a:cs typeface="Helvetica Neue"/>
              <a:sym typeface="Helvetica Neue"/>
            </a:endParaRPr>
          </a:p>
          <a:p>
            <a:pPr indent="0" lvl="0" marL="0" rtl="0" algn="ctr">
              <a:spcBef>
                <a:spcPts val="0"/>
              </a:spcBef>
              <a:spcAft>
                <a:spcPts val="0"/>
              </a:spcAft>
              <a:buNone/>
            </a:pPr>
            <a:r>
              <a:t/>
            </a:r>
            <a:endParaRPr b="1">
              <a:solidFill>
                <a:srgbClr val="00C7AE"/>
              </a:solidFill>
              <a:highlight>
                <a:srgbClr val="E4FAF7"/>
              </a:highlight>
              <a:latin typeface="Helvetica Neue"/>
              <a:ea typeface="Helvetica Neue"/>
              <a:cs typeface="Helvetica Neue"/>
              <a:sym typeface="Helvetica Neue"/>
            </a:endParaRPr>
          </a:p>
          <a:p>
            <a:pPr indent="0" lvl="0" marL="0" rtl="0" algn="l">
              <a:spcBef>
                <a:spcPts val="0"/>
              </a:spcBef>
              <a:spcAft>
                <a:spcPts val="0"/>
              </a:spcAft>
              <a:buNone/>
            </a:pPr>
            <a:r>
              <a:t/>
            </a:r>
            <a:endParaRPr b="1">
              <a:solidFill>
                <a:srgbClr val="00C7AE"/>
              </a:solidFill>
              <a:highlight>
                <a:srgbClr val="E4FAF7"/>
              </a:highlight>
              <a:latin typeface="Helvetica Neue"/>
              <a:ea typeface="Helvetica Neue"/>
              <a:cs typeface="Helvetica Neue"/>
              <a:sym typeface="Helvetica Neue"/>
            </a:endParaRPr>
          </a:p>
          <a:p>
            <a:pPr indent="0" lvl="0" marL="0" rtl="0" algn="ctr">
              <a:spcBef>
                <a:spcPts val="0"/>
              </a:spcBef>
              <a:spcAft>
                <a:spcPts val="0"/>
              </a:spcAft>
              <a:buNone/>
            </a:pPr>
            <a:r>
              <a:rPr b="1" lang="no" sz="6488">
                <a:solidFill>
                  <a:srgbClr val="00C7AE"/>
                </a:solidFill>
                <a:highlight>
                  <a:srgbClr val="E4FAF7"/>
                </a:highlight>
                <a:latin typeface="Helvetica Neue"/>
                <a:ea typeface="Helvetica Neue"/>
                <a:cs typeface="Helvetica Neue"/>
                <a:sym typeface="Helvetica Neue"/>
              </a:rPr>
              <a:t>Verden går bedre enn du tror</a:t>
            </a:r>
            <a:endParaRPr b="1" sz="6488">
              <a:solidFill>
                <a:srgbClr val="00C7AE"/>
              </a:solidFill>
              <a:highlight>
                <a:srgbClr val="E4FAF7"/>
              </a:highlight>
              <a:latin typeface="Helvetica Neue"/>
              <a:ea typeface="Helvetica Neue"/>
              <a:cs typeface="Helvetica Neue"/>
              <a:sym typeface="Helvetica Neue"/>
            </a:endParaRPr>
          </a:p>
        </p:txBody>
      </p:sp>
      <p:pic>
        <p:nvPicPr>
          <p:cNvPr id="66" name="Google Shape;66;p15"/>
          <p:cNvPicPr preferRelativeResize="0"/>
          <p:nvPr/>
        </p:nvPicPr>
        <p:blipFill>
          <a:blip r:embed="rId3">
            <a:alphaModFix/>
          </a:blip>
          <a:stretch>
            <a:fillRect/>
          </a:stretch>
        </p:blipFill>
        <p:spPr>
          <a:xfrm rot="-724860">
            <a:off x="300580" y="-81585"/>
            <a:ext cx="2417924" cy="2610390"/>
          </a:xfrm>
          <a:prstGeom prst="rect">
            <a:avLst/>
          </a:prstGeom>
          <a:noFill/>
          <a:ln>
            <a:noFill/>
          </a:ln>
        </p:spPr>
      </p:pic>
      <p:pic>
        <p:nvPicPr>
          <p:cNvPr id="67" name="Google Shape;67;p15"/>
          <p:cNvPicPr preferRelativeResize="0"/>
          <p:nvPr/>
        </p:nvPicPr>
        <p:blipFill>
          <a:blip r:embed="rId4">
            <a:alphaModFix/>
          </a:blip>
          <a:stretch>
            <a:fillRect/>
          </a:stretch>
        </p:blipFill>
        <p:spPr>
          <a:xfrm>
            <a:off x="7881550" y="4404425"/>
            <a:ext cx="1182550" cy="659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DCCA"/>
        </a:solidFill>
      </p:bgPr>
    </p:bg>
    <p:spTree>
      <p:nvGrpSpPr>
        <p:cNvPr id="71" name="Shape 71"/>
        <p:cNvGrpSpPr/>
        <p:nvPr/>
      </p:nvGrpSpPr>
      <p:grpSpPr>
        <a:xfrm>
          <a:off x="0" y="0"/>
          <a:ext cx="0" cy="0"/>
          <a:chOff x="0" y="0"/>
          <a:chExt cx="0" cy="0"/>
        </a:xfrm>
      </p:grpSpPr>
      <p:sp>
        <p:nvSpPr>
          <p:cNvPr id="72" name="Google Shape;72;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no" sz="2900">
                <a:solidFill>
                  <a:srgbClr val="E4FAF7"/>
                </a:solidFill>
                <a:latin typeface="Helvetica Neue"/>
                <a:ea typeface="Helvetica Neue"/>
                <a:cs typeface="Helvetica Neue"/>
                <a:sym typeface="Helvetica Neue"/>
              </a:rPr>
              <a:t>AKA</a:t>
            </a:r>
            <a:endParaRPr b="1" sz="2900">
              <a:solidFill>
                <a:srgbClr val="E4FAF7"/>
              </a:solidFill>
              <a:latin typeface="Helvetica Neue"/>
              <a:ea typeface="Helvetica Neue"/>
              <a:cs typeface="Helvetica Neue"/>
              <a:sym typeface="Helvetica Neue"/>
            </a:endParaRPr>
          </a:p>
          <a:p>
            <a:pPr indent="0" lvl="0" marL="0" rtl="0" algn="ctr">
              <a:spcBef>
                <a:spcPts val="1200"/>
              </a:spcBef>
              <a:spcAft>
                <a:spcPts val="1200"/>
              </a:spcAft>
              <a:buNone/>
            </a:pPr>
            <a:r>
              <a:rPr i="1" lang="no" sz="2900">
                <a:solidFill>
                  <a:srgbClr val="E4FAF7"/>
                </a:solidFill>
                <a:latin typeface="Helvetica Neue"/>
                <a:ea typeface="Helvetica Neue"/>
                <a:cs typeface="Helvetica Neue"/>
                <a:sym typeface="Helvetica Neue"/>
              </a:rPr>
              <a:t>verden går faktisk ikke til helvete :)</a:t>
            </a:r>
            <a:endParaRPr i="1" sz="2900">
              <a:solidFill>
                <a:srgbClr val="E4FAF7"/>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76" name="Shape 76"/>
        <p:cNvGrpSpPr/>
        <p:nvPr/>
      </p:nvGrpSpPr>
      <p:grpSpPr>
        <a:xfrm>
          <a:off x="0" y="0"/>
          <a:ext cx="0" cy="0"/>
          <a:chOff x="0" y="0"/>
          <a:chExt cx="0" cy="0"/>
        </a:xfrm>
      </p:grpSpPr>
      <p:sp>
        <p:nvSpPr>
          <p:cNvPr id="77" name="Google Shape;77;p17"/>
          <p:cNvSpPr txBox="1"/>
          <p:nvPr>
            <p:ph type="title"/>
          </p:nvPr>
        </p:nvSpPr>
        <p:spPr>
          <a:xfrm>
            <a:off x="680500" y="1207525"/>
            <a:ext cx="4452900" cy="38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no" sz="4020">
                <a:solidFill>
                  <a:srgbClr val="0303F3"/>
                </a:solidFill>
                <a:highlight>
                  <a:schemeClr val="lt1"/>
                </a:highlight>
                <a:latin typeface="Helvetica Neue"/>
                <a:ea typeface="Helvetica Neue"/>
                <a:cs typeface="Helvetica Neue"/>
                <a:sym typeface="Helvetica Neue"/>
              </a:rPr>
              <a:t>Hva synes dere om svarene på kahooten? </a:t>
            </a:r>
            <a:endParaRPr b="1" sz="4020">
              <a:solidFill>
                <a:srgbClr val="0303F3"/>
              </a:solidFill>
              <a:highlight>
                <a:schemeClr val="lt1"/>
              </a:highlight>
              <a:latin typeface="Helvetica Neue"/>
              <a:ea typeface="Helvetica Neue"/>
              <a:cs typeface="Helvetica Neue"/>
              <a:sym typeface="Helvetica Neue"/>
            </a:endParaRPr>
          </a:p>
        </p:txBody>
      </p:sp>
      <p:pic>
        <p:nvPicPr>
          <p:cNvPr id="78" name="Google Shape;78;p17"/>
          <p:cNvPicPr preferRelativeResize="0"/>
          <p:nvPr/>
        </p:nvPicPr>
        <p:blipFill>
          <a:blip r:embed="rId3">
            <a:alphaModFix/>
          </a:blip>
          <a:stretch>
            <a:fillRect/>
          </a:stretch>
        </p:blipFill>
        <p:spPr>
          <a:xfrm rot="434096">
            <a:off x="5792953" y="1341200"/>
            <a:ext cx="2278462" cy="24610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82" name="Shape 82"/>
        <p:cNvGrpSpPr/>
        <p:nvPr/>
      </p:nvGrpSpPr>
      <p:grpSpPr>
        <a:xfrm>
          <a:off x="0" y="0"/>
          <a:ext cx="0" cy="0"/>
          <a:chOff x="0" y="0"/>
          <a:chExt cx="0" cy="0"/>
        </a:xfrm>
      </p:grpSpPr>
      <p:sp>
        <p:nvSpPr>
          <p:cNvPr id="83" name="Google Shape;83;p18"/>
          <p:cNvSpPr txBox="1"/>
          <p:nvPr>
            <p:ph type="title"/>
          </p:nvPr>
        </p:nvSpPr>
        <p:spPr>
          <a:xfrm>
            <a:off x="411375" y="98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no" sz="4020">
                <a:solidFill>
                  <a:srgbClr val="0303F3"/>
                </a:solidFill>
                <a:highlight>
                  <a:schemeClr val="lt1"/>
                </a:highlight>
                <a:latin typeface="Helvetica Neue"/>
                <a:ea typeface="Helvetica Neue"/>
                <a:cs typeface="Helvetica Neue"/>
                <a:sym typeface="Helvetica Neue"/>
              </a:rPr>
              <a:t>Snurr film:)</a:t>
            </a:r>
            <a:endParaRPr b="1" sz="4020">
              <a:solidFill>
                <a:srgbClr val="0303F3"/>
              </a:solidFill>
              <a:highlight>
                <a:schemeClr val="lt1"/>
              </a:highlight>
              <a:latin typeface="Helvetica Neue"/>
              <a:ea typeface="Helvetica Neue"/>
              <a:cs typeface="Helvetica Neue"/>
              <a:sym typeface="Helvetica Neue"/>
            </a:endParaRPr>
          </a:p>
        </p:txBody>
      </p:sp>
      <p:sp>
        <p:nvSpPr>
          <p:cNvPr id="84" name="Google Shape;84;p18"/>
          <p:cNvSpPr txBox="1"/>
          <p:nvPr>
            <p:ph idx="1" type="body"/>
          </p:nvPr>
        </p:nvSpPr>
        <p:spPr>
          <a:xfrm>
            <a:off x="447825" y="1801850"/>
            <a:ext cx="54411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lang="no" sz="2000">
                <a:solidFill>
                  <a:schemeClr val="dk1"/>
                </a:solidFill>
                <a:latin typeface="Helvetica Neue"/>
                <a:ea typeface="Helvetica Neue"/>
                <a:cs typeface="Helvetica Neue"/>
                <a:sym typeface="Helvetica Neue"/>
              </a:rPr>
              <a:t>En </a:t>
            </a:r>
            <a:r>
              <a:rPr lang="no" sz="2000" u="sng">
                <a:solidFill>
                  <a:schemeClr val="hlink"/>
                </a:solidFill>
                <a:latin typeface="Helvetica Neue"/>
                <a:ea typeface="Helvetica Neue"/>
                <a:cs typeface="Helvetica Neue"/>
                <a:sym typeface="Helvetica Neue"/>
                <a:hlinkClick r:id="rId3"/>
              </a:rPr>
              <a:t>video</a:t>
            </a:r>
            <a:r>
              <a:rPr lang="no" sz="2000">
                <a:solidFill>
                  <a:schemeClr val="dk1"/>
                </a:solidFill>
                <a:latin typeface="Helvetica Neue"/>
                <a:ea typeface="Helvetica Neue"/>
                <a:cs typeface="Helvetica Neue"/>
                <a:sym typeface="Helvetica Neue"/>
              </a:rPr>
              <a:t> der den svenske forskeren Ola Rosling snakker om den såkalte Gapminder-testen.</a:t>
            </a:r>
            <a:endParaRPr sz="2000">
              <a:solidFill>
                <a:schemeClr val="dk1"/>
              </a:solidFill>
              <a:latin typeface="Helvetica Neue"/>
              <a:ea typeface="Helvetica Neue"/>
              <a:cs typeface="Helvetica Neue"/>
              <a:sym typeface="Helvetica Neue"/>
            </a:endParaRPr>
          </a:p>
        </p:txBody>
      </p:sp>
      <p:pic>
        <p:nvPicPr>
          <p:cNvPr id="85" name="Google Shape;85;p18"/>
          <p:cNvPicPr preferRelativeResize="0"/>
          <p:nvPr/>
        </p:nvPicPr>
        <p:blipFill>
          <a:blip r:embed="rId4">
            <a:alphaModFix/>
          </a:blip>
          <a:stretch>
            <a:fillRect/>
          </a:stretch>
        </p:blipFill>
        <p:spPr>
          <a:xfrm rot="631833">
            <a:off x="6110139" y="1417886"/>
            <a:ext cx="2450197" cy="26466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89" name="Shape 89"/>
        <p:cNvGrpSpPr/>
        <p:nvPr/>
      </p:nvGrpSpPr>
      <p:grpSpPr>
        <a:xfrm>
          <a:off x="0" y="0"/>
          <a:ext cx="0" cy="0"/>
          <a:chOff x="0" y="0"/>
          <a:chExt cx="0" cy="0"/>
        </a:xfrm>
      </p:grpSpPr>
      <p:sp>
        <p:nvSpPr>
          <p:cNvPr id="90" name="Google Shape;90;p19"/>
          <p:cNvSpPr txBox="1"/>
          <p:nvPr>
            <p:ph type="title"/>
          </p:nvPr>
        </p:nvSpPr>
        <p:spPr>
          <a:xfrm>
            <a:off x="447825" y="454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no" sz="4020">
                <a:solidFill>
                  <a:srgbClr val="0303F3"/>
                </a:solidFill>
                <a:highlight>
                  <a:schemeClr val="lt1"/>
                </a:highlight>
                <a:latin typeface="Helvetica Neue"/>
                <a:ea typeface="Helvetica Neue"/>
                <a:cs typeface="Helvetica Neue"/>
                <a:sym typeface="Helvetica Neue"/>
              </a:rPr>
              <a:t>Folk tror det går dårligere med verden enn det faktisk gjør</a:t>
            </a:r>
            <a:endParaRPr b="1" sz="4020">
              <a:solidFill>
                <a:srgbClr val="0303F3"/>
              </a:solidFill>
              <a:highlight>
                <a:schemeClr val="lt1"/>
              </a:highlight>
              <a:latin typeface="Helvetica Neue"/>
              <a:ea typeface="Helvetica Neue"/>
              <a:cs typeface="Helvetica Neue"/>
              <a:sym typeface="Helvetica Neue"/>
            </a:endParaRPr>
          </a:p>
        </p:txBody>
      </p:sp>
      <p:sp>
        <p:nvSpPr>
          <p:cNvPr id="91" name="Google Shape;91;p19"/>
          <p:cNvSpPr txBox="1"/>
          <p:nvPr>
            <p:ph idx="1" type="body"/>
          </p:nvPr>
        </p:nvSpPr>
        <p:spPr>
          <a:xfrm>
            <a:off x="447825" y="1801850"/>
            <a:ext cx="5441100" cy="34164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Clr>
                <a:schemeClr val="dk1"/>
              </a:buClr>
              <a:buSzPts val="2000"/>
              <a:buFont typeface="Helvetica Neue"/>
              <a:buChar char="●"/>
            </a:pPr>
            <a:r>
              <a:rPr lang="no" sz="2000">
                <a:solidFill>
                  <a:schemeClr val="dk1"/>
                </a:solidFill>
                <a:latin typeface="Helvetica Neue"/>
                <a:ea typeface="Helvetica Neue"/>
                <a:cs typeface="Helvetica Neue"/>
                <a:sym typeface="Helvetica Neue"/>
              </a:rPr>
              <a:t>Positive og negative konsekvenser</a:t>
            </a:r>
            <a:endParaRPr sz="2000">
              <a:solidFill>
                <a:schemeClr val="dk1"/>
              </a:solidFill>
              <a:latin typeface="Helvetica Neue"/>
              <a:ea typeface="Helvetica Neue"/>
              <a:cs typeface="Helvetica Neue"/>
              <a:sym typeface="Helvetica Neue"/>
            </a:endParaRPr>
          </a:p>
          <a:p>
            <a:pPr indent="-355600" lvl="0" marL="457200" rtl="0" algn="l">
              <a:lnSpc>
                <a:spcPct val="150000"/>
              </a:lnSpc>
              <a:spcBef>
                <a:spcPts val="0"/>
              </a:spcBef>
              <a:spcAft>
                <a:spcPts val="0"/>
              </a:spcAft>
              <a:buClr>
                <a:schemeClr val="dk1"/>
              </a:buClr>
              <a:buSzPts val="2000"/>
              <a:buFont typeface="Helvetica Neue"/>
              <a:buChar char="●"/>
            </a:pPr>
            <a:r>
              <a:rPr lang="no" sz="2000">
                <a:solidFill>
                  <a:schemeClr val="dk1"/>
                </a:solidFill>
                <a:latin typeface="Helvetica Neue"/>
                <a:ea typeface="Helvetica Neue"/>
                <a:cs typeface="Helvetica Neue"/>
                <a:sym typeface="Helvetica Neue"/>
              </a:rPr>
              <a:t>Hva kan vi gjøre?</a:t>
            </a:r>
            <a:endParaRPr sz="2000">
              <a:solidFill>
                <a:schemeClr val="dk1"/>
              </a:solidFill>
              <a:latin typeface="Helvetica Neue"/>
              <a:ea typeface="Helvetica Neue"/>
              <a:cs typeface="Helvetica Neue"/>
              <a:sym typeface="Helvetica Neue"/>
            </a:endParaRPr>
          </a:p>
          <a:p>
            <a:pPr indent="-355600" lvl="0" marL="457200" rtl="0" algn="l">
              <a:lnSpc>
                <a:spcPct val="150000"/>
              </a:lnSpc>
              <a:spcBef>
                <a:spcPts val="0"/>
              </a:spcBef>
              <a:spcAft>
                <a:spcPts val="0"/>
              </a:spcAft>
              <a:buClr>
                <a:schemeClr val="dk1"/>
              </a:buClr>
              <a:buSzPts val="2000"/>
              <a:buFont typeface="Helvetica Neue"/>
              <a:buChar char="●"/>
            </a:pPr>
            <a:r>
              <a:rPr lang="no" sz="2000">
                <a:solidFill>
                  <a:schemeClr val="dk1"/>
                </a:solidFill>
                <a:latin typeface="Helvetica Neue"/>
                <a:ea typeface="Helvetica Neue"/>
                <a:cs typeface="Helvetica Neue"/>
                <a:sym typeface="Helvetica Neue"/>
              </a:rPr>
              <a:t>Effekter ved å få økt kunnskap om den positive utviklingen</a:t>
            </a:r>
            <a:endParaRPr sz="2000">
              <a:solidFill>
                <a:schemeClr val="dk1"/>
              </a:solidFill>
              <a:latin typeface="Helvetica Neue"/>
              <a:ea typeface="Helvetica Neue"/>
              <a:cs typeface="Helvetica Neue"/>
              <a:sym typeface="Helvetica Neue"/>
            </a:endParaRPr>
          </a:p>
          <a:p>
            <a:pPr indent="-355600" lvl="0" marL="457200" rtl="0" algn="l">
              <a:lnSpc>
                <a:spcPct val="150000"/>
              </a:lnSpc>
              <a:spcBef>
                <a:spcPts val="0"/>
              </a:spcBef>
              <a:spcAft>
                <a:spcPts val="0"/>
              </a:spcAft>
              <a:buClr>
                <a:schemeClr val="dk1"/>
              </a:buClr>
              <a:buSzPts val="2000"/>
              <a:buFont typeface="Helvetica Neue"/>
              <a:buChar char="●"/>
            </a:pPr>
            <a:r>
              <a:rPr lang="no" sz="2000">
                <a:solidFill>
                  <a:schemeClr val="dk1"/>
                </a:solidFill>
                <a:latin typeface="Helvetica Neue"/>
                <a:ea typeface="Helvetica Neue"/>
                <a:cs typeface="Helvetica Neue"/>
                <a:sym typeface="Helvetica Neue"/>
              </a:rPr>
              <a:t>Er det positivt for deg med gode nyheter?</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FAF7"/>
        </a:solidFill>
      </p:bgPr>
    </p:bg>
    <p:spTree>
      <p:nvGrpSpPr>
        <p:cNvPr id="95" name="Shape 95"/>
        <p:cNvGrpSpPr/>
        <p:nvPr/>
      </p:nvGrpSpPr>
      <p:grpSpPr>
        <a:xfrm>
          <a:off x="0" y="0"/>
          <a:ext cx="0" cy="0"/>
          <a:chOff x="0" y="0"/>
          <a:chExt cx="0" cy="0"/>
        </a:xfrm>
      </p:grpSpPr>
      <p:sp>
        <p:nvSpPr>
          <p:cNvPr id="96" name="Google Shape;96;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t/>
            </a:r>
            <a:endParaRPr b="1" sz="3120">
              <a:solidFill>
                <a:srgbClr val="0303F3"/>
              </a:solidFill>
              <a:highlight>
                <a:schemeClr val="lt1"/>
              </a:highlight>
              <a:latin typeface="Helvetica Neue"/>
              <a:ea typeface="Helvetica Neue"/>
              <a:cs typeface="Helvetica Neue"/>
              <a:sym typeface="Helvetica Neue"/>
            </a:endParaRPr>
          </a:p>
        </p:txBody>
      </p:sp>
      <p:sp>
        <p:nvSpPr>
          <p:cNvPr id="97" name="Google Shape;97;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241300" lvl="0" marL="285750" rtl="0" algn="l">
              <a:lnSpc>
                <a:spcPct val="140000"/>
              </a:lnSpc>
              <a:spcBef>
                <a:spcPts val="0"/>
              </a:spcBef>
              <a:spcAft>
                <a:spcPts val="0"/>
              </a:spcAft>
              <a:buClr>
                <a:schemeClr val="dk1"/>
              </a:buClr>
              <a:buSzPts val="1940"/>
              <a:buFont typeface="Helvetica Neue"/>
              <a:buChar char="•"/>
            </a:pPr>
            <a:r>
              <a:t/>
            </a:r>
            <a:endParaRPr sz="1700">
              <a:solidFill>
                <a:schemeClr val="dk1"/>
              </a:solidFill>
              <a:latin typeface="Helvetica Neue"/>
              <a:ea typeface="Helvetica Neue"/>
              <a:cs typeface="Helvetica Neue"/>
              <a:sym typeface="Helvetica Neue"/>
            </a:endParaRPr>
          </a:p>
          <a:p>
            <a:pPr indent="0" lvl="0" marL="0" rtl="0" algn="l">
              <a:lnSpc>
                <a:spcPct val="140000"/>
              </a:lnSpc>
              <a:spcBef>
                <a:spcPts val="0"/>
              </a:spcBef>
              <a:spcAft>
                <a:spcPts val="0"/>
              </a:spcAft>
              <a:buNone/>
            </a:pPr>
            <a:r>
              <a:t/>
            </a:r>
            <a:endParaRPr sz="1700">
              <a:solidFill>
                <a:schemeClr val="dk1"/>
              </a:solidFill>
              <a:latin typeface="Helvetica Neue"/>
              <a:ea typeface="Helvetica Neue"/>
              <a:cs typeface="Helvetica Neue"/>
              <a:sym typeface="Helvetica Neue"/>
            </a:endParaRPr>
          </a:p>
          <a:p>
            <a:pPr indent="0" lvl="0" marL="0" rtl="0" algn="l">
              <a:lnSpc>
                <a:spcPct val="140000"/>
              </a:lnSpc>
              <a:spcBef>
                <a:spcPts val="0"/>
              </a:spcBef>
              <a:spcAft>
                <a:spcPts val="0"/>
              </a:spcAft>
              <a:buNone/>
            </a:pPr>
            <a:r>
              <a:t/>
            </a:r>
            <a:endParaRPr b="1" sz="1900">
              <a:solidFill>
                <a:srgbClr val="0303F3"/>
              </a:solidFill>
              <a:latin typeface="Helvetica Neue"/>
              <a:ea typeface="Helvetica Neue"/>
              <a:cs typeface="Helvetica Neue"/>
              <a:sym typeface="Helvetica Neue"/>
            </a:endParaRPr>
          </a:p>
        </p:txBody>
      </p:sp>
      <p:pic>
        <p:nvPicPr>
          <p:cNvPr id="98" name="Google Shape;98;p20"/>
          <p:cNvPicPr preferRelativeResize="0"/>
          <p:nvPr/>
        </p:nvPicPr>
        <p:blipFill>
          <a:blip r:embed="rId3">
            <a:alphaModFix/>
          </a:blip>
          <a:stretch>
            <a:fillRect/>
          </a:stretch>
        </p:blipFill>
        <p:spPr>
          <a:xfrm>
            <a:off x="-290012" y="0"/>
            <a:ext cx="972402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4" name="Google Shape;104;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5" name="Google Shape;105;p21"/>
          <p:cNvPicPr preferRelativeResize="0"/>
          <p:nvPr/>
        </p:nvPicPr>
        <p:blipFill>
          <a:blip r:embed="rId3">
            <a:alphaModFix/>
          </a:blip>
          <a:stretch>
            <a:fillRect/>
          </a:stretch>
        </p:blipFill>
        <p:spPr>
          <a:xfrm>
            <a:off x="0" y="0"/>
            <a:ext cx="9675609"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